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8" r:id="rId11"/>
    <p:sldId id="265" r:id="rId12"/>
    <p:sldId id="266" r:id="rId13"/>
    <p:sldId id="269" r:id="rId14"/>
    <p:sldId id="278" r:id="rId15"/>
    <p:sldId id="270" r:id="rId16"/>
    <p:sldId id="271" r:id="rId17"/>
    <p:sldId id="272" r:id="rId18"/>
    <p:sldId id="273" r:id="rId19"/>
    <p:sldId id="267" r:id="rId20"/>
    <p:sldId id="274" r:id="rId21"/>
    <p:sldId id="279" r:id="rId22"/>
    <p:sldId id="275" r:id="rId23"/>
    <p:sldId id="276" r:id="rId24"/>
    <p:sldId id="280" r:id="rId25"/>
    <p:sldId id="277" r:id="rId26"/>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128" autoAdjust="0"/>
  </p:normalViewPr>
  <p:slideViewPr>
    <p:cSldViewPr>
      <p:cViewPr varScale="1">
        <p:scale>
          <a:sx n="80" d="100"/>
          <a:sy n="80" d="100"/>
        </p:scale>
        <p:origin x="228"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4" name="Datumsplatzhalter 3">
            <a:extLst>
              <a:ext uri="{FF2B5EF4-FFF2-40B4-BE49-F238E27FC236}">
                <a16:creationId xmlns:a16="http://schemas.microsoft.com/office/drawing/2014/main" id="{F96E1B13-49D0-4A9F-B45D-CC0F18A555EC}"/>
              </a:ext>
            </a:extLst>
          </p:cNvPr>
          <p:cNvSpPr>
            <a:spLocks noGrp="1"/>
          </p:cNvSpPr>
          <p:nvPr>
            <p:ph type="dt" sz="half" idx="10"/>
          </p:nvPr>
        </p:nvSpPr>
        <p:spPr/>
        <p:txBody>
          <a:bodyPr/>
          <a:lstStyle>
            <a:lvl1pPr>
              <a:defRPr/>
            </a:lvl1pPr>
          </a:lstStyle>
          <a:p>
            <a:pPr>
              <a:defRPr/>
            </a:pPr>
            <a:fld id="{F3AF0581-B71B-4387-A3D9-9EADD50855F4}" type="datetimeFigureOut">
              <a:rPr lang="de-DE"/>
              <a:pPr>
                <a:defRPr/>
              </a:pPr>
              <a:t>11.03.2020</a:t>
            </a:fld>
            <a:endParaRPr lang="de-DE"/>
          </a:p>
        </p:txBody>
      </p:sp>
      <p:sp>
        <p:nvSpPr>
          <p:cNvPr id="5" name="Fußzeilenplatzhalter 4">
            <a:extLst>
              <a:ext uri="{FF2B5EF4-FFF2-40B4-BE49-F238E27FC236}">
                <a16:creationId xmlns:a16="http://schemas.microsoft.com/office/drawing/2014/main" id="{48CDF8BA-B657-43E7-831E-C74E7744EA47}"/>
              </a:ext>
            </a:extLst>
          </p:cNvPr>
          <p:cNvSpPr>
            <a:spLocks noGrp="1"/>
          </p:cNvSpPr>
          <p:nvPr>
            <p:ph type="ftr" sz="quarter" idx="11"/>
          </p:nvPr>
        </p:nvSpPr>
        <p:spPr/>
        <p:txBody>
          <a:bodyPr/>
          <a:lstStyle>
            <a:lvl1pPr>
              <a:defRPr/>
            </a:lvl1pPr>
          </a:lstStyle>
          <a:p>
            <a:pPr>
              <a:defRPr/>
            </a:pPr>
            <a:endParaRPr lang="de-DE"/>
          </a:p>
        </p:txBody>
      </p:sp>
      <p:sp>
        <p:nvSpPr>
          <p:cNvPr id="6" name="Foliennummernplatzhalter 5">
            <a:extLst>
              <a:ext uri="{FF2B5EF4-FFF2-40B4-BE49-F238E27FC236}">
                <a16:creationId xmlns:a16="http://schemas.microsoft.com/office/drawing/2014/main" id="{DF2A1B2D-3EE3-41F7-B90E-600787D7A822}"/>
              </a:ext>
            </a:extLst>
          </p:cNvPr>
          <p:cNvSpPr>
            <a:spLocks noGrp="1"/>
          </p:cNvSpPr>
          <p:nvPr>
            <p:ph type="sldNum" sz="quarter" idx="12"/>
          </p:nvPr>
        </p:nvSpPr>
        <p:spPr/>
        <p:txBody>
          <a:bodyPr/>
          <a:lstStyle>
            <a:lvl1pPr>
              <a:defRPr/>
            </a:lvl1pPr>
          </a:lstStyle>
          <a:p>
            <a:fld id="{2B73BE46-A7A6-4038-A391-8E9EAD253A89}" type="slidenum">
              <a:rPr lang="de-DE" altLang="de-DE"/>
              <a:pPr/>
              <a:t>‹Nr.›</a:t>
            </a:fld>
            <a:endParaRPr lang="de-DE" altLang="de-DE"/>
          </a:p>
        </p:txBody>
      </p:sp>
    </p:spTree>
    <p:extLst>
      <p:ext uri="{BB962C8B-B14F-4D97-AF65-F5344CB8AC3E}">
        <p14:creationId xmlns:p14="http://schemas.microsoft.com/office/powerpoint/2010/main" val="4052447809"/>
      </p:ext>
    </p:extLst>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54E9B14-F6AD-4AF3-B1BE-481B2EA4966C}"/>
              </a:ext>
            </a:extLst>
          </p:cNvPr>
          <p:cNvSpPr>
            <a:spLocks noGrp="1"/>
          </p:cNvSpPr>
          <p:nvPr>
            <p:ph type="dt" sz="half" idx="10"/>
          </p:nvPr>
        </p:nvSpPr>
        <p:spPr/>
        <p:txBody>
          <a:bodyPr/>
          <a:lstStyle>
            <a:lvl1pPr>
              <a:defRPr/>
            </a:lvl1pPr>
          </a:lstStyle>
          <a:p>
            <a:pPr>
              <a:defRPr/>
            </a:pPr>
            <a:fld id="{494EC658-6A79-42FD-A953-3D45FF55B1CD}" type="datetimeFigureOut">
              <a:rPr lang="de-DE"/>
              <a:pPr>
                <a:defRPr/>
              </a:pPr>
              <a:t>11.03.2020</a:t>
            </a:fld>
            <a:endParaRPr lang="de-DE"/>
          </a:p>
        </p:txBody>
      </p:sp>
      <p:sp>
        <p:nvSpPr>
          <p:cNvPr id="5" name="Fußzeilenplatzhalter 4">
            <a:extLst>
              <a:ext uri="{FF2B5EF4-FFF2-40B4-BE49-F238E27FC236}">
                <a16:creationId xmlns:a16="http://schemas.microsoft.com/office/drawing/2014/main" id="{ACD85985-4F65-4813-9B9A-3F0E18120AB5}"/>
              </a:ext>
            </a:extLst>
          </p:cNvPr>
          <p:cNvSpPr>
            <a:spLocks noGrp="1"/>
          </p:cNvSpPr>
          <p:nvPr>
            <p:ph type="ftr" sz="quarter" idx="11"/>
          </p:nvPr>
        </p:nvSpPr>
        <p:spPr/>
        <p:txBody>
          <a:bodyPr/>
          <a:lstStyle>
            <a:lvl1pPr>
              <a:defRPr/>
            </a:lvl1pPr>
          </a:lstStyle>
          <a:p>
            <a:pPr>
              <a:defRPr/>
            </a:pPr>
            <a:endParaRPr lang="de-DE"/>
          </a:p>
        </p:txBody>
      </p:sp>
      <p:sp>
        <p:nvSpPr>
          <p:cNvPr id="6" name="Foliennummernplatzhalter 5">
            <a:extLst>
              <a:ext uri="{FF2B5EF4-FFF2-40B4-BE49-F238E27FC236}">
                <a16:creationId xmlns:a16="http://schemas.microsoft.com/office/drawing/2014/main" id="{44D086C4-E970-4C28-87DB-77BEDE5EDD60}"/>
              </a:ext>
            </a:extLst>
          </p:cNvPr>
          <p:cNvSpPr>
            <a:spLocks noGrp="1"/>
          </p:cNvSpPr>
          <p:nvPr>
            <p:ph type="sldNum" sz="quarter" idx="12"/>
          </p:nvPr>
        </p:nvSpPr>
        <p:spPr/>
        <p:txBody>
          <a:bodyPr/>
          <a:lstStyle>
            <a:lvl1pPr>
              <a:defRPr/>
            </a:lvl1pPr>
          </a:lstStyle>
          <a:p>
            <a:fld id="{F312A8B9-FE52-4DC4-B89A-34FC184952FD}" type="slidenum">
              <a:rPr lang="de-DE" altLang="de-DE"/>
              <a:pPr/>
              <a:t>‹Nr.›</a:t>
            </a:fld>
            <a:endParaRPr lang="de-DE" altLang="de-DE"/>
          </a:p>
        </p:txBody>
      </p:sp>
    </p:spTree>
    <p:extLst>
      <p:ext uri="{BB962C8B-B14F-4D97-AF65-F5344CB8AC3E}">
        <p14:creationId xmlns:p14="http://schemas.microsoft.com/office/powerpoint/2010/main" val="1394855299"/>
      </p:ext>
    </p:extLst>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a:extLst>
              <a:ext uri="{FF2B5EF4-FFF2-40B4-BE49-F238E27FC236}">
                <a16:creationId xmlns:a16="http://schemas.microsoft.com/office/drawing/2014/main" id="{0D9AA3DF-B1CF-47C5-9B77-D4C9BA1DEB98}"/>
              </a:ext>
            </a:extLst>
          </p:cNvPr>
          <p:cNvSpPr>
            <a:spLocks noGrp="1"/>
          </p:cNvSpPr>
          <p:nvPr>
            <p:ph type="dt" sz="half" idx="10"/>
          </p:nvPr>
        </p:nvSpPr>
        <p:spPr/>
        <p:txBody>
          <a:bodyPr/>
          <a:lstStyle>
            <a:lvl1pPr>
              <a:defRPr/>
            </a:lvl1pPr>
          </a:lstStyle>
          <a:p>
            <a:pPr>
              <a:defRPr/>
            </a:pPr>
            <a:fld id="{9350F2CA-CDC4-4003-B28E-6BC3DC8952E9}" type="datetimeFigureOut">
              <a:rPr lang="de-DE"/>
              <a:pPr>
                <a:defRPr/>
              </a:pPr>
              <a:t>11.03.2020</a:t>
            </a:fld>
            <a:endParaRPr lang="de-DE"/>
          </a:p>
        </p:txBody>
      </p:sp>
      <p:sp>
        <p:nvSpPr>
          <p:cNvPr id="5" name="Fußzeilenplatzhalter 4">
            <a:extLst>
              <a:ext uri="{FF2B5EF4-FFF2-40B4-BE49-F238E27FC236}">
                <a16:creationId xmlns:a16="http://schemas.microsoft.com/office/drawing/2014/main" id="{DFF2AAB9-411C-4DB1-B145-F86FE7132C76}"/>
              </a:ext>
            </a:extLst>
          </p:cNvPr>
          <p:cNvSpPr>
            <a:spLocks noGrp="1"/>
          </p:cNvSpPr>
          <p:nvPr>
            <p:ph type="ftr" sz="quarter" idx="11"/>
          </p:nvPr>
        </p:nvSpPr>
        <p:spPr/>
        <p:txBody>
          <a:bodyPr/>
          <a:lstStyle>
            <a:lvl1pPr>
              <a:defRPr/>
            </a:lvl1pPr>
          </a:lstStyle>
          <a:p>
            <a:pPr>
              <a:defRPr/>
            </a:pPr>
            <a:endParaRPr lang="de-DE"/>
          </a:p>
        </p:txBody>
      </p:sp>
      <p:sp>
        <p:nvSpPr>
          <p:cNvPr id="6" name="Foliennummernplatzhalter 5">
            <a:extLst>
              <a:ext uri="{FF2B5EF4-FFF2-40B4-BE49-F238E27FC236}">
                <a16:creationId xmlns:a16="http://schemas.microsoft.com/office/drawing/2014/main" id="{A39F57AE-8554-44DF-9A35-9E08D84B80EF}"/>
              </a:ext>
            </a:extLst>
          </p:cNvPr>
          <p:cNvSpPr>
            <a:spLocks noGrp="1"/>
          </p:cNvSpPr>
          <p:nvPr>
            <p:ph type="sldNum" sz="quarter" idx="12"/>
          </p:nvPr>
        </p:nvSpPr>
        <p:spPr/>
        <p:txBody>
          <a:bodyPr/>
          <a:lstStyle>
            <a:lvl1pPr>
              <a:defRPr/>
            </a:lvl1pPr>
          </a:lstStyle>
          <a:p>
            <a:fld id="{6A0B33AD-B9E0-46CE-96FD-8E8D9493C060}" type="slidenum">
              <a:rPr lang="de-DE" altLang="de-DE"/>
              <a:pPr/>
              <a:t>‹Nr.›</a:t>
            </a:fld>
            <a:endParaRPr lang="de-DE" altLang="de-DE"/>
          </a:p>
        </p:txBody>
      </p:sp>
    </p:spTree>
    <p:extLst>
      <p:ext uri="{BB962C8B-B14F-4D97-AF65-F5344CB8AC3E}">
        <p14:creationId xmlns:p14="http://schemas.microsoft.com/office/powerpoint/2010/main" val="4003330858"/>
      </p:ext>
    </p:extLst>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3">
            <a:extLst>
              <a:ext uri="{FF2B5EF4-FFF2-40B4-BE49-F238E27FC236}">
                <a16:creationId xmlns:a16="http://schemas.microsoft.com/office/drawing/2014/main" id="{85A901A9-7D06-48A2-A6FD-36BF26EA7745}"/>
              </a:ext>
            </a:extLst>
          </p:cNvPr>
          <p:cNvSpPr>
            <a:spLocks noGrp="1"/>
          </p:cNvSpPr>
          <p:nvPr>
            <p:ph type="dt" sz="half" idx="10"/>
          </p:nvPr>
        </p:nvSpPr>
        <p:spPr/>
        <p:txBody>
          <a:bodyPr/>
          <a:lstStyle>
            <a:lvl1pPr>
              <a:defRPr/>
            </a:lvl1pPr>
          </a:lstStyle>
          <a:p>
            <a:pPr>
              <a:defRPr/>
            </a:pPr>
            <a:fld id="{BA8FE2F0-E27F-4899-AFE6-AFC112CF0489}" type="datetimeFigureOut">
              <a:rPr lang="de-DE"/>
              <a:pPr>
                <a:defRPr/>
              </a:pPr>
              <a:t>11.03.2020</a:t>
            </a:fld>
            <a:endParaRPr lang="de-DE"/>
          </a:p>
        </p:txBody>
      </p:sp>
      <p:sp>
        <p:nvSpPr>
          <p:cNvPr id="6" name="Fußzeilenplatzhalter 4">
            <a:extLst>
              <a:ext uri="{FF2B5EF4-FFF2-40B4-BE49-F238E27FC236}">
                <a16:creationId xmlns:a16="http://schemas.microsoft.com/office/drawing/2014/main" id="{1A17045C-5878-4660-95D5-1BA4232F50A5}"/>
              </a:ext>
            </a:extLst>
          </p:cNvPr>
          <p:cNvSpPr>
            <a:spLocks noGrp="1"/>
          </p:cNvSpPr>
          <p:nvPr>
            <p:ph type="ftr" sz="quarter" idx="11"/>
          </p:nvPr>
        </p:nvSpPr>
        <p:spPr/>
        <p:txBody>
          <a:bodyPr/>
          <a:lstStyle>
            <a:lvl1pPr>
              <a:defRPr/>
            </a:lvl1pPr>
          </a:lstStyle>
          <a:p>
            <a:pPr>
              <a:defRPr/>
            </a:pPr>
            <a:endParaRPr lang="de-DE"/>
          </a:p>
        </p:txBody>
      </p:sp>
      <p:sp>
        <p:nvSpPr>
          <p:cNvPr id="7" name="Foliennummernplatzhalter 5">
            <a:extLst>
              <a:ext uri="{FF2B5EF4-FFF2-40B4-BE49-F238E27FC236}">
                <a16:creationId xmlns:a16="http://schemas.microsoft.com/office/drawing/2014/main" id="{5B7CDBF9-593B-44A6-94D7-DAB00EB8A324}"/>
              </a:ext>
            </a:extLst>
          </p:cNvPr>
          <p:cNvSpPr>
            <a:spLocks noGrp="1"/>
          </p:cNvSpPr>
          <p:nvPr>
            <p:ph type="sldNum" sz="quarter" idx="12"/>
          </p:nvPr>
        </p:nvSpPr>
        <p:spPr/>
        <p:txBody>
          <a:bodyPr/>
          <a:lstStyle>
            <a:lvl1pPr>
              <a:defRPr/>
            </a:lvl1pPr>
          </a:lstStyle>
          <a:p>
            <a:fld id="{ABA00241-55E8-45A3-8CDE-5E495CA4E28D}" type="slidenum">
              <a:rPr lang="de-DE" altLang="de-DE"/>
              <a:pPr/>
              <a:t>‹Nr.›</a:t>
            </a:fld>
            <a:endParaRPr lang="de-DE" altLang="de-DE"/>
          </a:p>
        </p:txBody>
      </p:sp>
    </p:spTree>
    <p:extLst>
      <p:ext uri="{BB962C8B-B14F-4D97-AF65-F5344CB8AC3E}">
        <p14:creationId xmlns:p14="http://schemas.microsoft.com/office/powerpoint/2010/main" val="3582068550"/>
      </p:ext>
    </p:extLst>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3">
            <a:extLst>
              <a:ext uri="{FF2B5EF4-FFF2-40B4-BE49-F238E27FC236}">
                <a16:creationId xmlns:a16="http://schemas.microsoft.com/office/drawing/2014/main" id="{91D78D32-F4DD-4850-ADAB-3192193C637A}"/>
              </a:ext>
            </a:extLst>
          </p:cNvPr>
          <p:cNvSpPr>
            <a:spLocks noGrp="1"/>
          </p:cNvSpPr>
          <p:nvPr>
            <p:ph type="dt" sz="half" idx="10"/>
          </p:nvPr>
        </p:nvSpPr>
        <p:spPr/>
        <p:txBody>
          <a:bodyPr/>
          <a:lstStyle>
            <a:lvl1pPr>
              <a:defRPr/>
            </a:lvl1pPr>
          </a:lstStyle>
          <a:p>
            <a:pPr>
              <a:defRPr/>
            </a:pPr>
            <a:fld id="{A481F4A4-747D-47E0-9535-B0027A1AE153}" type="datetimeFigureOut">
              <a:rPr lang="de-DE"/>
              <a:pPr>
                <a:defRPr/>
              </a:pPr>
              <a:t>11.03.2020</a:t>
            </a:fld>
            <a:endParaRPr lang="de-DE"/>
          </a:p>
        </p:txBody>
      </p:sp>
      <p:sp>
        <p:nvSpPr>
          <p:cNvPr id="8" name="Fußzeilenplatzhalter 4">
            <a:extLst>
              <a:ext uri="{FF2B5EF4-FFF2-40B4-BE49-F238E27FC236}">
                <a16:creationId xmlns:a16="http://schemas.microsoft.com/office/drawing/2014/main" id="{0F2F018C-7059-484C-B98B-7896EB9229BB}"/>
              </a:ext>
            </a:extLst>
          </p:cNvPr>
          <p:cNvSpPr>
            <a:spLocks noGrp="1"/>
          </p:cNvSpPr>
          <p:nvPr>
            <p:ph type="ftr" sz="quarter" idx="11"/>
          </p:nvPr>
        </p:nvSpPr>
        <p:spPr/>
        <p:txBody>
          <a:bodyPr/>
          <a:lstStyle>
            <a:lvl1pPr>
              <a:defRPr/>
            </a:lvl1pPr>
          </a:lstStyle>
          <a:p>
            <a:pPr>
              <a:defRPr/>
            </a:pPr>
            <a:endParaRPr lang="de-DE"/>
          </a:p>
        </p:txBody>
      </p:sp>
      <p:sp>
        <p:nvSpPr>
          <p:cNvPr id="9" name="Foliennummernplatzhalter 5">
            <a:extLst>
              <a:ext uri="{FF2B5EF4-FFF2-40B4-BE49-F238E27FC236}">
                <a16:creationId xmlns:a16="http://schemas.microsoft.com/office/drawing/2014/main" id="{F54ED716-9BD3-4B98-A6B8-F75FD008556A}"/>
              </a:ext>
            </a:extLst>
          </p:cNvPr>
          <p:cNvSpPr>
            <a:spLocks noGrp="1"/>
          </p:cNvSpPr>
          <p:nvPr>
            <p:ph type="sldNum" sz="quarter" idx="12"/>
          </p:nvPr>
        </p:nvSpPr>
        <p:spPr/>
        <p:txBody>
          <a:bodyPr/>
          <a:lstStyle>
            <a:lvl1pPr>
              <a:defRPr/>
            </a:lvl1pPr>
          </a:lstStyle>
          <a:p>
            <a:fld id="{068BC8B4-7EBB-42C3-AE4B-7276F9B3BC62}" type="slidenum">
              <a:rPr lang="de-DE" altLang="de-DE"/>
              <a:pPr/>
              <a:t>‹Nr.›</a:t>
            </a:fld>
            <a:endParaRPr lang="de-DE" altLang="de-DE"/>
          </a:p>
        </p:txBody>
      </p:sp>
    </p:spTree>
    <p:extLst>
      <p:ext uri="{BB962C8B-B14F-4D97-AF65-F5344CB8AC3E}">
        <p14:creationId xmlns:p14="http://schemas.microsoft.com/office/powerpoint/2010/main" val="3471348708"/>
      </p:ext>
    </p:extLst>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3">
            <a:extLst>
              <a:ext uri="{FF2B5EF4-FFF2-40B4-BE49-F238E27FC236}">
                <a16:creationId xmlns:a16="http://schemas.microsoft.com/office/drawing/2014/main" id="{8F134D1B-B745-4DFB-B25E-FB555BFC0F69}"/>
              </a:ext>
            </a:extLst>
          </p:cNvPr>
          <p:cNvSpPr>
            <a:spLocks noGrp="1"/>
          </p:cNvSpPr>
          <p:nvPr>
            <p:ph type="dt" sz="half" idx="10"/>
          </p:nvPr>
        </p:nvSpPr>
        <p:spPr/>
        <p:txBody>
          <a:bodyPr/>
          <a:lstStyle>
            <a:lvl1pPr>
              <a:defRPr/>
            </a:lvl1pPr>
          </a:lstStyle>
          <a:p>
            <a:pPr>
              <a:defRPr/>
            </a:pPr>
            <a:fld id="{14475CA1-D0F1-4444-8B66-DC3DC3ECB719}" type="datetimeFigureOut">
              <a:rPr lang="de-DE"/>
              <a:pPr>
                <a:defRPr/>
              </a:pPr>
              <a:t>11.03.2020</a:t>
            </a:fld>
            <a:endParaRPr lang="de-DE"/>
          </a:p>
        </p:txBody>
      </p:sp>
      <p:sp>
        <p:nvSpPr>
          <p:cNvPr id="4" name="Fußzeilenplatzhalter 4">
            <a:extLst>
              <a:ext uri="{FF2B5EF4-FFF2-40B4-BE49-F238E27FC236}">
                <a16:creationId xmlns:a16="http://schemas.microsoft.com/office/drawing/2014/main" id="{D5834A74-F718-472E-9E67-5D5E1D8BAD16}"/>
              </a:ext>
            </a:extLst>
          </p:cNvPr>
          <p:cNvSpPr>
            <a:spLocks noGrp="1"/>
          </p:cNvSpPr>
          <p:nvPr>
            <p:ph type="ftr" sz="quarter" idx="11"/>
          </p:nvPr>
        </p:nvSpPr>
        <p:spPr/>
        <p:txBody>
          <a:bodyPr/>
          <a:lstStyle>
            <a:lvl1pPr>
              <a:defRPr/>
            </a:lvl1pPr>
          </a:lstStyle>
          <a:p>
            <a:pPr>
              <a:defRPr/>
            </a:pPr>
            <a:endParaRPr lang="de-DE"/>
          </a:p>
        </p:txBody>
      </p:sp>
      <p:sp>
        <p:nvSpPr>
          <p:cNvPr id="5" name="Foliennummernplatzhalter 5">
            <a:extLst>
              <a:ext uri="{FF2B5EF4-FFF2-40B4-BE49-F238E27FC236}">
                <a16:creationId xmlns:a16="http://schemas.microsoft.com/office/drawing/2014/main" id="{00E5FC96-6DC6-41D0-99FB-B4AA054BE32D}"/>
              </a:ext>
            </a:extLst>
          </p:cNvPr>
          <p:cNvSpPr>
            <a:spLocks noGrp="1"/>
          </p:cNvSpPr>
          <p:nvPr>
            <p:ph type="sldNum" sz="quarter" idx="12"/>
          </p:nvPr>
        </p:nvSpPr>
        <p:spPr/>
        <p:txBody>
          <a:bodyPr/>
          <a:lstStyle>
            <a:lvl1pPr>
              <a:defRPr/>
            </a:lvl1pPr>
          </a:lstStyle>
          <a:p>
            <a:fld id="{1B32E7E3-D90B-4F54-9767-7CB4D6EF9E65}" type="slidenum">
              <a:rPr lang="de-DE" altLang="de-DE"/>
              <a:pPr/>
              <a:t>‹Nr.›</a:t>
            </a:fld>
            <a:endParaRPr lang="de-DE" altLang="de-DE"/>
          </a:p>
        </p:txBody>
      </p:sp>
    </p:spTree>
    <p:extLst>
      <p:ext uri="{BB962C8B-B14F-4D97-AF65-F5344CB8AC3E}">
        <p14:creationId xmlns:p14="http://schemas.microsoft.com/office/powerpoint/2010/main" val="552454673"/>
      </p:ext>
    </p:extLst>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a:extLst>
              <a:ext uri="{FF2B5EF4-FFF2-40B4-BE49-F238E27FC236}">
                <a16:creationId xmlns:a16="http://schemas.microsoft.com/office/drawing/2014/main" id="{F1C3C574-2CE5-4A65-9EE4-E89BF6BADDBE}"/>
              </a:ext>
            </a:extLst>
          </p:cNvPr>
          <p:cNvSpPr>
            <a:spLocks noGrp="1"/>
          </p:cNvSpPr>
          <p:nvPr>
            <p:ph type="dt" sz="half" idx="10"/>
          </p:nvPr>
        </p:nvSpPr>
        <p:spPr/>
        <p:txBody>
          <a:bodyPr/>
          <a:lstStyle>
            <a:lvl1pPr>
              <a:defRPr/>
            </a:lvl1pPr>
          </a:lstStyle>
          <a:p>
            <a:pPr>
              <a:defRPr/>
            </a:pPr>
            <a:fld id="{B394AA82-4178-4E79-B12F-9A3E4945D5DF}" type="datetimeFigureOut">
              <a:rPr lang="de-DE"/>
              <a:pPr>
                <a:defRPr/>
              </a:pPr>
              <a:t>11.03.2020</a:t>
            </a:fld>
            <a:endParaRPr lang="de-DE"/>
          </a:p>
        </p:txBody>
      </p:sp>
      <p:sp>
        <p:nvSpPr>
          <p:cNvPr id="3" name="Fußzeilenplatzhalter 4">
            <a:extLst>
              <a:ext uri="{FF2B5EF4-FFF2-40B4-BE49-F238E27FC236}">
                <a16:creationId xmlns:a16="http://schemas.microsoft.com/office/drawing/2014/main" id="{F5E41A27-0F3F-4C61-92CC-9063E94EFA39}"/>
              </a:ext>
            </a:extLst>
          </p:cNvPr>
          <p:cNvSpPr>
            <a:spLocks noGrp="1"/>
          </p:cNvSpPr>
          <p:nvPr>
            <p:ph type="ftr" sz="quarter" idx="11"/>
          </p:nvPr>
        </p:nvSpPr>
        <p:spPr/>
        <p:txBody>
          <a:bodyPr/>
          <a:lstStyle>
            <a:lvl1pPr>
              <a:defRPr/>
            </a:lvl1pPr>
          </a:lstStyle>
          <a:p>
            <a:pPr>
              <a:defRPr/>
            </a:pPr>
            <a:endParaRPr lang="de-DE"/>
          </a:p>
        </p:txBody>
      </p:sp>
      <p:sp>
        <p:nvSpPr>
          <p:cNvPr id="4" name="Foliennummernplatzhalter 5">
            <a:extLst>
              <a:ext uri="{FF2B5EF4-FFF2-40B4-BE49-F238E27FC236}">
                <a16:creationId xmlns:a16="http://schemas.microsoft.com/office/drawing/2014/main" id="{74B86509-6E51-4D4A-8BDB-2938FD42C5A4}"/>
              </a:ext>
            </a:extLst>
          </p:cNvPr>
          <p:cNvSpPr>
            <a:spLocks noGrp="1"/>
          </p:cNvSpPr>
          <p:nvPr>
            <p:ph type="sldNum" sz="quarter" idx="12"/>
          </p:nvPr>
        </p:nvSpPr>
        <p:spPr/>
        <p:txBody>
          <a:bodyPr/>
          <a:lstStyle>
            <a:lvl1pPr>
              <a:defRPr/>
            </a:lvl1pPr>
          </a:lstStyle>
          <a:p>
            <a:fld id="{825B30FC-6D00-456A-AB00-8ABBDA4FD0D5}" type="slidenum">
              <a:rPr lang="de-DE" altLang="de-DE"/>
              <a:pPr/>
              <a:t>‹Nr.›</a:t>
            </a:fld>
            <a:endParaRPr lang="de-DE" altLang="de-DE"/>
          </a:p>
        </p:txBody>
      </p:sp>
    </p:spTree>
    <p:extLst>
      <p:ext uri="{BB962C8B-B14F-4D97-AF65-F5344CB8AC3E}">
        <p14:creationId xmlns:p14="http://schemas.microsoft.com/office/powerpoint/2010/main" val="496489002"/>
      </p:ext>
    </p:extLst>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8854C92C-25FD-401A-9C5D-57BD131B18FE}"/>
              </a:ext>
            </a:extLst>
          </p:cNvPr>
          <p:cNvSpPr>
            <a:spLocks noGrp="1"/>
          </p:cNvSpPr>
          <p:nvPr>
            <p:ph type="dt" sz="half" idx="10"/>
          </p:nvPr>
        </p:nvSpPr>
        <p:spPr/>
        <p:txBody>
          <a:bodyPr/>
          <a:lstStyle>
            <a:lvl1pPr>
              <a:defRPr/>
            </a:lvl1pPr>
          </a:lstStyle>
          <a:p>
            <a:pPr>
              <a:defRPr/>
            </a:pPr>
            <a:fld id="{0E45EF1E-4A56-44AF-BA42-4AF59A2E239D}" type="datetimeFigureOut">
              <a:rPr lang="de-DE"/>
              <a:pPr>
                <a:defRPr/>
              </a:pPr>
              <a:t>11.03.2020</a:t>
            </a:fld>
            <a:endParaRPr lang="de-DE"/>
          </a:p>
        </p:txBody>
      </p:sp>
      <p:sp>
        <p:nvSpPr>
          <p:cNvPr id="6" name="Fußzeilenplatzhalter 4">
            <a:extLst>
              <a:ext uri="{FF2B5EF4-FFF2-40B4-BE49-F238E27FC236}">
                <a16:creationId xmlns:a16="http://schemas.microsoft.com/office/drawing/2014/main" id="{2C5C2834-E85C-4D58-B5E7-5A1B3952D0A7}"/>
              </a:ext>
            </a:extLst>
          </p:cNvPr>
          <p:cNvSpPr>
            <a:spLocks noGrp="1"/>
          </p:cNvSpPr>
          <p:nvPr>
            <p:ph type="ftr" sz="quarter" idx="11"/>
          </p:nvPr>
        </p:nvSpPr>
        <p:spPr/>
        <p:txBody>
          <a:bodyPr/>
          <a:lstStyle>
            <a:lvl1pPr>
              <a:defRPr/>
            </a:lvl1pPr>
          </a:lstStyle>
          <a:p>
            <a:pPr>
              <a:defRPr/>
            </a:pPr>
            <a:endParaRPr lang="de-DE"/>
          </a:p>
        </p:txBody>
      </p:sp>
      <p:sp>
        <p:nvSpPr>
          <p:cNvPr id="7" name="Foliennummernplatzhalter 5">
            <a:extLst>
              <a:ext uri="{FF2B5EF4-FFF2-40B4-BE49-F238E27FC236}">
                <a16:creationId xmlns:a16="http://schemas.microsoft.com/office/drawing/2014/main" id="{EF5418DB-D7EB-43F8-AED6-5E5C322D2F8C}"/>
              </a:ext>
            </a:extLst>
          </p:cNvPr>
          <p:cNvSpPr>
            <a:spLocks noGrp="1"/>
          </p:cNvSpPr>
          <p:nvPr>
            <p:ph type="sldNum" sz="quarter" idx="12"/>
          </p:nvPr>
        </p:nvSpPr>
        <p:spPr/>
        <p:txBody>
          <a:bodyPr/>
          <a:lstStyle>
            <a:lvl1pPr>
              <a:defRPr/>
            </a:lvl1pPr>
          </a:lstStyle>
          <a:p>
            <a:fld id="{1C0CCA80-EE4D-4279-BE22-B7808C76D631}" type="slidenum">
              <a:rPr lang="de-DE" altLang="de-DE"/>
              <a:pPr/>
              <a:t>‹Nr.›</a:t>
            </a:fld>
            <a:endParaRPr lang="de-DE" altLang="de-DE"/>
          </a:p>
        </p:txBody>
      </p:sp>
    </p:spTree>
    <p:extLst>
      <p:ext uri="{BB962C8B-B14F-4D97-AF65-F5344CB8AC3E}">
        <p14:creationId xmlns:p14="http://schemas.microsoft.com/office/powerpoint/2010/main" val="1427926840"/>
      </p:ext>
    </p:extLst>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43E62AB3-1BCD-47D8-92CC-87F91197F4CB}"/>
              </a:ext>
            </a:extLst>
          </p:cNvPr>
          <p:cNvSpPr>
            <a:spLocks noGrp="1"/>
          </p:cNvSpPr>
          <p:nvPr>
            <p:ph type="dt" sz="half" idx="10"/>
          </p:nvPr>
        </p:nvSpPr>
        <p:spPr/>
        <p:txBody>
          <a:bodyPr/>
          <a:lstStyle>
            <a:lvl1pPr>
              <a:defRPr/>
            </a:lvl1pPr>
          </a:lstStyle>
          <a:p>
            <a:pPr>
              <a:defRPr/>
            </a:pPr>
            <a:fld id="{2531CB9F-0CAD-471E-B980-43CB825185D1}" type="datetimeFigureOut">
              <a:rPr lang="de-DE"/>
              <a:pPr>
                <a:defRPr/>
              </a:pPr>
              <a:t>11.03.2020</a:t>
            </a:fld>
            <a:endParaRPr lang="de-DE"/>
          </a:p>
        </p:txBody>
      </p:sp>
      <p:sp>
        <p:nvSpPr>
          <p:cNvPr id="6" name="Fußzeilenplatzhalter 4">
            <a:extLst>
              <a:ext uri="{FF2B5EF4-FFF2-40B4-BE49-F238E27FC236}">
                <a16:creationId xmlns:a16="http://schemas.microsoft.com/office/drawing/2014/main" id="{B10A6995-7DA8-4503-84EC-4DA22751561E}"/>
              </a:ext>
            </a:extLst>
          </p:cNvPr>
          <p:cNvSpPr>
            <a:spLocks noGrp="1"/>
          </p:cNvSpPr>
          <p:nvPr>
            <p:ph type="ftr" sz="quarter" idx="11"/>
          </p:nvPr>
        </p:nvSpPr>
        <p:spPr/>
        <p:txBody>
          <a:bodyPr/>
          <a:lstStyle>
            <a:lvl1pPr>
              <a:defRPr/>
            </a:lvl1pPr>
          </a:lstStyle>
          <a:p>
            <a:pPr>
              <a:defRPr/>
            </a:pPr>
            <a:endParaRPr lang="de-DE"/>
          </a:p>
        </p:txBody>
      </p:sp>
      <p:sp>
        <p:nvSpPr>
          <p:cNvPr id="7" name="Foliennummernplatzhalter 5">
            <a:extLst>
              <a:ext uri="{FF2B5EF4-FFF2-40B4-BE49-F238E27FC236}">
                <a16:creationId xmlns:a16="http://schemas.microsoft.com/office/drawing/2014/main" id="{9992332A-8735-4D0D-8595-35485BE90021}"/>
              </a:ext>
            </a:extLst>
          </p:cNvPr>
          <p:cNvSpPr>
            <a:spLocks noGrp="1"/>
          </p:cNvSpPr>
          <p:nvPr>
            <p:ph type="sldNum" sz="quarter" idx="12"/>
          </p:nvPr>
        </p:nvSpPr>
        <p:spPr/>
        <p:txBody>
          <a:bodyPr/>
          <a:lstStyle>
            <a:lvl1pPr>
              <a:defRPr/>
            </a:lvl1pPr>
          </a:lstStyle>
          <a:p>
            <a:fld id="{D46AB31E-C4B8-4072-A4D8-D3A3FF4AD2CB}" type="slidenum">
              <a:rPr lang="de-DE" altLang="de-DE"/>
              <a:pPr/>
              <a:t>‹Nr.›</a:t>
            </a:fld>
            <a:endParaRPr lang="de-DE" altLang="de-DE"/>
          </a:p>
        </p:txBody>
      </p:sp>
    </p:spTree>
    <p:extLst>
      <p:ext uri="{BB962C8B-B14F-4D97-AF65-F5344CB8AC3E}">
        <p14:creationId xmlns:p14="http://schemas.microsoft.com/office/powerpoint/2010/main" val="22753096"/>
      </p:ext>
    </p:extLst>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B4AF47B-E0DA-462B-8F97-A6574BAF1911}"/>
              </a:ext>
            </a:extLst>
          </p:cNvPr>
          <p:cNvSpPr>
            <a:spLocks noGrp="1"/>
          </p:cNvSpPr>
          <p:nvPr>
            <p:ph type="dt" sz="half" idx="10"/>
          </p:nvPr>
        </p:nvSpPr>
        <p:spPr/>
        <p:txBody>
          <a:bodyPr/>
          <a:lstStyle>
            <a:lvl1pPr>
              <a:defRPr/>
            </a:lvl1pPr>
          </a:lstStyle>
          <a:p>
            <a:pPr>
              <a:defRPr/>
            </a:pPr>
            <a:fld id="{7E361ADB-BF27-45EA-B03E-B7359778CD5A}" type="datetimeFigureOut">
              <a:rPr lang="de-DE"/>
              <a:pPr>
                <a:defRPr/>
              </a:pPr>
              <a:t>11.03.2020</a:t>
            </a:fld>
            <a:endParaRPr lang="de-DE"/>
          </a:p>
        </p:txBody>
      </p:sp>
      <p:sp>
        <p:nvSpPr>
          <p:cNvPr id="5" name="Fußzeilenplatzhalter 4">
            <a:extLst>
              <a:ext uri="{FF2B5EF4-FFF2-40B4-BE49-F238E27FC236}">
                <a16:creationId xmlns:a16="http://schemas.microsoft.com/office/drawing/2014/main" id="{308AD016-425F-4ADE-96BF-4F4B1E5C93BB}"/>
              </a:ext>
            </a:extLst>
          </p:cNvPr>
          <p:cNvSpPr>
            <a:spLocks noGrp="1"/>
          </p:cNvSpPr>
          <p:nvPr>
            <p:ph type="ftr" sz="quarter" idx="11"/>
          </p:nvPr>
        </p:nvSpPr>
        <p:spPr/>
        <p:txBody>
          <a:bodyPr/>
          <a:lstStyle>
            <a:lvl1pPr>
              <a:defRPr/>
            </a:lvl1pPr>
          </a:lstStyle>
          <a:p>
            <a:pPr>
              <a:defRPr/>
            </a:pPr>
            <a:endParaRPr lang="de-DE"/>
          </a:p>
        </p:txBody>
      </p:sp>
      <p:sp>
        <p:nvSpPr>
          <p:cNvPr id="6" name="Foliennummernplatzhalter 5">
            <a:extLst>
              <a:ext uri="{FF2B5EF4-FFF2-40B4-BE49-F238E27FC236}">
                <a16:creationId xmlns:a16="http://schemas.microsoft.com/office/drawing/2014/main" id="{1C509B86-9263-477F-BB1A-D8625EFD9AB8}"/>
              </a:ext>
            </a:extLst>
          </p:cNvPr>
          <p:cNvSpPr>
            <a:spLocks noGrp="1"/>
          </p:cNvSpPr>
          <p:nvPr>
            <p:ph type="sldNum" sz="quarter" idx="12"/>
          </p:nvPr>
        </p:nvSpPr>
        <p:spPr/>
        <p:txBody>
          <a:bodyPr/>
          <a:lstStyle>
            <a:lvl1pPr>
              <a:defRPr/>
            </a:lvl1pPr>
          </a:lstStyle>
          <a:p>
            <a:fld id="{B05392D0-7D00-46FD-97E7-C5CB01273A4C}" type="slidenum">
              <a:rPr lang="de-DE" altLang="de-DE"/>
              <a:pPr/>
              <a:t>‹Nr.›</a:t>
            </a:fld>
            <a:endParaRPr lang="de-DE" altLang="de-DE"/>
          </a:p>
        </p:txBody>
      </p:sp>
    </p:spTree>
    <p:extLst>
      <p:ext uri="{BB962C8B-B14F-4D97-AF65-F5344CB8AC3E}">
        <p14:creationId xmlns:p14="http://schemas.microsoft.com/office/powerpoint/2010/main" val="369826579"/>
      </p:ext>
    </p:extLst>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4563307-6D7E-4842-B5E4-927D5E227103}"/>
              </a:ext>
            </a:extLst>
          </p:cNvPr>
          <p:cNvSpPr>
            <a:spLocks noGrp="1"/>
          </p:cNvSpPr>
          <p:nvPr>
            <p:ph type="dt" sz="half" idx="10"/>
          </p:nvPr>
        </p:nvSpPr>
        <p:spPr/>
        <p:txBody>
          <a:bodyPr/>
          <a:lstStyle>
            <a:lvl1pPr>
              <a:defRPr/>
            </a:lvl1pPr>
          </a:lstStyle>
          <a:p>
            <a:pPr>
              <a:defRPr/>
            </a:pPr>
            <a:fld id="{3E067A78-170C-4778-B6C3-E874D0642700}" type="datetimeFigureOut">
              <a:rPr lang="de-DE"/>
              <a:pPr>
                <a:defRPr/>
              </a:pPr>
              <a:t>11.03.2020</a:t>
            </a:fld>
            <a:endParaRPr lang="de-DE"/>
          </a:p>
        </p:txBody>
      </p:sp>
      <p:sp>
        <p:nvSpPr>
          <p:cNvPr id="5" name="Fußzeilenplatzhalter 4">
            <a:extLst>
              <a:ext uri="{FF2B5EF4-FFF2-40B4-BE49-F238E27FC236}">
                <a16:creationId xmlns:a16="http://schemas.microsoft.com/office/drawing/2014/main" id="{E1DA234C-FEEB-4BB6-B9E1-3FA18FBE9A9D}"/>
              </a:ext>
            </a:extLst>
          </p:cNvPr>
          <p:cNvSpPr>
            <a:spLocks noGrp="1"/>
          </p:cNvSpPr>
          <p:nvPr>
            <p:ph type="ftr" sz="quarter" idx="11"/>
          </p:nvPr>
        </p:nvSpPr>
        <p:spPr/>
        <p:txBody>
          <a:bodyPr/>
          <a:lstStyle>
            <a:lvl1pPr>
              <a:defRPr/>
            </a:lvl1pPr>
          </a:lstStyle>
          <a:p>
            <a:pPr>
              <a:defRPr/>
            </a:pPr>
            <a:endParaRPr lang="de-DE"/>
          </a:p>
        </p:txBody>
      </p:sp>
      <p:sp>
        <p:nvSpPr>
          <p:cNvPr id="6" name="Foliennummernplatzhalter 5">
            <a:extLst>
              <a:ext uri="{FF2B5EF4-FFF2-40B4-BE49-F238E27FC236}">
                <a16:creationId xmlns:a16="http://schemas.microsoft.com/office/drawing/2014/main" id="{C89FA6C8-436D-4685-9A48-9D2C71569217}"/>
              </a:ext>
            </a:extLst>
          </p:cNvPr>
          <p:cNvSpPr>
            <a:spLocks noGrp="1"/>
          </p:cNvSpPr>
          <p:nvPr>
            <p:ph type="sldNum" sz="quarter" idx="12"/>
          </p:nvPr>
        </p:nvSpPr>
        <p:spPr/>
        <p:txBody>
          <a:bodyPr/>
          <a:lstStyle>
            <a:lvl1pPr>
              <a:defRPr/>
            </a:lvl1pPr>
          </a:lstStyle>
          <a:p>
            <a:fld id="{24D76196-FDBC-41C4-A43D-7C47B78C4582}" type="slidenum">
              <a:rPr lang="de-DE" altLang="de-DE"/>
              <a:pPr/>
              <a:t>‹Nr.›</a:t>
            </a:fld>
            <a:endParaRPr lang="de-DE" altLang="de-DE"/>
          </a:p>
        </p:txBody>
      </p:sp>
    </p:spTree>
    <p:extLst>
      <p:ext uri="{BB962C8B-B14F-4D97-AF65-F5344CB8AC3E}">
        <p14:creationId xmlns:p14="http://schemas.microsoft.com/office/powerpoint/2010/main" val="3540010359"/>
      </p:ext>
    </p:extLst>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879AE9A1-D9E4-4966-8ABA-1FF97CCF72B7}"/>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p>
        </p:txBody>
      </p:sp>
      <p:sp>
        <p:nvSpPr>
          <p:cNvPr id="1027" name="Textplatzhalter 2">
            <a:extLst>
              <a:ext uri="{FF2B5EF4-FFF2-40B4-BE49-F238E27FC236}">
                <a16:creationId xmlns:a16="http://schemas.microsoft.com/office/drawing/2014/main" id="{1ACD27D5-92C1-4F94-9A78-59E4BDC8CF60}"/>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4" name="Datumsplatzhalter 3">
            <a:extLst>
              <a:ext uri="{FF2B5EF4-FFF2-40B4-BE49-F238E27FC236}">
                <a16:creationId xmlns:a16="http://schemas.microsoft.com/office/drawing/2014/main" id="{CE0D9F2B-B26B-4702-A5D4-13C5F4121CC6}"/>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80B2AC64-64B5-4DD8-BA4E-874C1B1930F3}" type="datetimeFigureOut">
              <a:rPr lang="de-DE"/>
              <a:pPr>
                <a:defRPr/>
              </a:pPr>
              <a:t>11.03.2020</a:t>
            </a:fld>
            <a:endParaRPr lang="de-DE"/>
          </a:p>
        </p:txBody>
      </p:sp>
      <p:sp>
        <p:nvSpPr>
          <p:cNvPr id="5" name="Fußzeilenplatzhalter 4">
            <a:extLst>
              <a:ext uri="{FF2B5EF4-FFF2-40B4-BE49-F238E27FC236}">
                <a16:creationId xmlns:a16="http://schemas.microsoft.com/office/drawing/2014/main" id="{C08BE67B-7219-49C7-8221-E16C9D8F6BBC}"/>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de-DE"/>
          </a:p>
        </p:txBody>
      </p:sp>
      <p:sp>
        <p:nvSpPr>
          <p:cNvPr id="6" name="Foliennummernplatzhalter 5">
            <a:extLst>
              <a:ext uri="{FF2B5EF4-FFF2-40B4-BE49-F238E27FC236}">
                <a16:creationId xmlns:a16="http://schemas.microsoft.com/office/drawing/2014/main" id="{4DEC5EDD-3108-4ABF-9D52-93A9F3FA586F}"/>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0F44B890-E962-4549-ACD5-88344C751C51}" type="slidenum">
              <a:rPr lang="de-DE" altLang="de-DE"/>
              <a:pPr/>
              <a:t>‹Nr.›</a:t>
            </a:fld>
            <a:endParaRPr lang="de-DE" altLang="de-DE"/>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file:///E:\Bibliotheken\Dokumente\eigene%20dateien%20nach%2010-11-2012\meinehomepage\neu\heimat_alte_karten_im_internet-Dateien\image001.jpg"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file:///E:\Bibliotheken\Dokumente\eigene%20dateien%20nach%2010-11-2012\meinehomepage\neu\heimat_alte_karten_im_internet-Dateien\image002.jpg"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file:///E:\Bibliotheken\Dokumente\eigene%20dateien%20nach%2010-11-2012\meinehomepage\neu\heimat_alte_karten_im_internet-Dateien\image003.jpg"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hyperlink" Target="http://www.deutschefotothek.de/cms/kartenforum-meilenblaetter-alle.xml"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56D2E280-CB3A-443A-8A60-0FE9069C41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0859" y="265955"/>
            <a:ext cx="4189413" cy="64754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B0D72167-A3E2-45D6-8CF4-0E48929F268D}"/>
              </a:ext>
            </a:extLst>
          </p:cNvPr>
          <p:cNvSpPr>
            <a:spLocks noChangeArrowheads="1"/>
          </p:cNvSpPr>
          <p:nvPr/>
        </p:nvSpPr>
        <p:spPr bwMode="auto">
          <a:xfrm>
            <a:off x="1116013" y="784225"/>
            <a:ext cx="6192837" cy="157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sz="2400">
                <a:latin typeface="Arial" panose="020B0604020202020204" pitchFamily="34" charset="0"/>
                <a:ea typeface="Times New Roman" panose="02020603050405020304" pitchFamily="18" charset="0"/>
              </a:rPr>
              <a:t>So z. B. sieht ein Ausschnitt von meinem Wohnort auf der sächsischen Meilenkarte (1780-1806) aus: Straßen und Wege, einzelne Häuser, Teiche, Bäche …</a:t>
            </a:r>
          </a:p>
        </p:txBody>
      </p:sp>
      <p:pic>
        <p:nvPicPr>
          <p:cNvPr id="3075" name="Picture 1" descr="E:\Bibliotheken\Dokumente\eigene dateien nach 10-11-2012\meinehomepage\neu\heimat_alte_karten_im_internet-Dateien\image001.jpg">
            <a:extLst>
              <a:ext uri="{FF2B5EF4-FFF2-40B4-BE49-F238E27FC236}">
                <a16:creationId xmlns:a16="http://schemas.microsoft.com/office/drawing/2014/main" id="{147804CF-1065-4B0C-9095-E5EFE21757DF}"/>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692275" y="2708275"/>
            <a:ext cx="5068888"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3">
            <a:extLst>
              <a:ext uri="{FF2B5EF4-FFF2-40B4-BE49-F238E27FC236}">
                <a16:creationId xmlns:a16="http://schemas.microsoft.com/office/drawing/2014/main" id="{3CBF1684-8BF1-44CA-AFAF-693853093277}"/>
              </a:ext>
            </a:extLst>
          </p:cNvPr>
          <p:cNvSpPr>
            <a:spLocks noChangeArrowheads="1"/>
          </p:cNvSpPr>
          <p:nvPr/>
        </p:nvSpPr>
        <p:spPr bwMode="auto">
          <a:xfrm>
            <a:off x="0" y="2847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sz="1200">
                <a:latin typeface="Arial" panose="020B0604020202020204" pitchFamily="34" charset="0"/>
                <a:ea typeface="Times New Roman" panose="02020603050405020304" pitchFamily="18" charset="0"/>
              </a:rPr>
              <a:t> </a:t>
            </a:r>
            <a:endParaRPr lang="de-DE" altLang="de-DE">
              <a:latin typeface="Arial" panose="020B0604020202020204" pitchFamily="34" charset="0"/>
              <a:ea typeface="Times New Roman" panose="02020603050405020304" pitchFamily="18" charset="0"/>
            </a:endParaRPr>
          </a:p>
        </p:txBody>
      </p:sp>
      <p:sp>
        <p:nvSpPr>
          <p:cNvPr id="2" name="Textfeld 1">
            <a:extLst>
              <a:ext uri="{FF2B5EF4-FFF2-40B4-BE49-F238E27FC236}">
                <a16:creationId xmlns:a16="http://schemas.microsoft.com/office/drawing/2014/main" id="{01999955-B22F-4AFE-AEA3-75006CDE1563}"/>
              </a:ext>
            </a:extLst>
          </p:cNvPr>
          <p:cNvSpPr txBox="1"/>
          <p:nvPr/>
        </p:nvSpPr>
        <p:spPr>
          <a:xfrm>
            <a:off x="7236296" y="4582869"/>
            <a:ext cx="1440160" cy="646331"/>
          </a:xfrm>
          <a:prstGeom prst="rect">
            <a:avLst/>
          </a:prstGeom>
          <a:noFill/>
        </p:spPr>
        <p:txBody>
          <a:bodyPr wrap="square" rtlCol="0">
            <a:spAutoFit/>
          </a:bodyPr>
          <a:lstStyle/>
          <a:p>
            <a:r>
              <a:rPr lang="de-DE" dirty="0" err="1">
                <a:solidFill>
                  <a:srgbClr val="00B050"/>
                </a:solidFill>
              </a:rPr>
              <a:t>Pfarrgut</a:t>
            </a:r>
            <a:r>
              <a:rPr lang="de-DE" dirty="0">
                <a:solidFill>
                  <a:srgbClr val="00B050"/>
                </a:solidFill>
              </a:rPr>
              <a:t>,</a:t>
            </a:r>
          </a:p>
          <a:p>
            <a:r>
              <a:rPr lang="de-DE" dirty="0">
                <a:solidFill>
                  <a:srgbClr val="00B050"/>
                </a:solidFill>
              </a:rPr>
              <a:t>Teiche</a:t>
            </a:r>
          </a:p>
        </p:txBody>
      </p:sp>
    </p:spTree>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F3BB6284-78E9-4CF2-9DAF-F43919496EB0}"/>
              </a:ext>
            </a:extLst>
          </p:cNvPr>
          <p:cNvSpPr>
            <a:spLocks noChangeArrowheads="1"/>
          </p:cNvSpPr>
          <p:nvPr/>
        </p:nvSpPr>
        <p:spPr bwMode="auto">
          <a:xfrm>
            <a:off x="1692275" y="549275"/>
            <a:ext cx="554355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sz="2400">
                <a:latin typeface="Arial" panose="020B0604020202020204" pitchFamily="34" charset="0"/>
                <a:ea typeface="Times New Roman" panose="02020603050405020304" pitchFamily="18" charset="0"/>
              </a:rPr>
              <a:t>So sieht die gleiche Gegend auf der sächsischen Äquidistantenkarte von 1878 aus:</a:t>
            </a:r>
          </a:p>
        </p:txBody>
      </p:sp>
      <p:pic>
        <p:nvPicPr>
          <p:cNvPr id="4099" name="Picture 1" descr="E:\Bibliotheken\Dokumente\eigene dateien nach 10-11-2012\meinehomepage\neu\heimat_alte_karten_im_internet-Dateien\image002.jpg">
            <a:extLst>
              <a:ext uri="{FF2B5EF4-FFF2-40B4-BE49-F238E27FC236}">
                <a16:creationId xmlns:a16="http://schemas.microsoft.com/office/drawing/2014/main" id="{E50CE5FD-75B0-4C9A-8C68-4B9EC53F4972}"/>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476375" y="2427288"/>
            <a:ext cx="5472113" cy="414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Rectangle 3">
            <a:extLst>
              <a:ext uri="{FF2B5EF4-FFF2-40B4-BE49-F238E27FC236}">
                <a16:creationId xmlns:a16="http://schemas.microsoft.com/office/drawing/2014/main" id="{6A76040D-300C-40A6-85D1-4A5DEE81D417}"/>
              </a:ext>
            </a:extLst>
          </p:cNvPr>
          <p:cNvSpPr>
            <a:spLocks noChangeArrowheads="1"/>
          </p:cNvSpPr>
          <p:nvPr/>
        </p:nvSpPr>
        <p:spPr bwMode="auto">
          <a:xfrm>
            <a:off x="0" y="31718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sz="1200">
                <a:latin typeface="Arial" panose="020B0604020202020204" pitchFamily="34" charset="0"/>
                <a:ea typeface="Times New Roman" panose="02020603050405020304" pitchFamily="18" charset="0"/>
              </a:rPr>
              <a:t> </a:t>
            </a:r>
            <a:endParaRPr lang="de-DE" altLang="de-DE" sz="1100">
              <a:latin typeface="Arial" panose="020B0604020202020204" pitchFamily="34" charset="0"/>
              <a:ea typeface="Times New Roman" panose="02020603050405020304" pitchFamily="18" charset="0"/>
            </a:endParaRPr>
          </a:p>
          <a:p>
            <a:pPr eaLnBrk="0" hangingPunct="0"/>
            <a:endParaRPr lang="de-DE" altLang="de-DE">
              <a:latin typeface="Arial" panose="020B0604020202020204" pitchFamily="34" charset="0"/>
              <a:ea typeface="Times New Roman" panose="02020603050405020304" pitchFamily="18" charset="0"/>
            </a:endParaRPr>
          </a:p>
        </p:txBody>
      </p:sp>
      <p:sp>
        <p:nvSpPr>
          <p:cNvPr id="2" name="Textfeld 1">
            <a:extLst>
              <a:ext uri="{FF2B5EF4-FFF2-40B4-BE49-F238E27FC236}">
                <a16:creationId xmlns:a16="http://schemas.microsoft.com/office/drawing/2014/main" id="{49C92032-9294-404E-B702-10E55A71870D}"/>
              </a:ext>
            </a:extLst>
          </p:cNvPr>
          <p:cNvSpPr txBox="1"/>
          <p:nvPr/>
        </p:nvSpPr>
        <p:spPr>
          <a:xfrm>
            <a:off x="7235825" y="3717032"/>
            <a:ext cx="1440631" cy="369332"/>
          </a:xfrm>
          <a:prstGeom prst="rect">
            <a:avLst/>
          </a:prstGeom>
          <a:noFill/>
        </p:spPr>
        <p:txBody>
          <a:bodyPr wrap="square" rtlCol="0">
            <a:spAutoFit/>
          </a:bodyPr>
          <a:lstStyle/>
          <a:p>
            <a:r>
              <a:rPr lang="de-DE" dirty="0">
                <a:solidFill>
                  <a:srgbClr val="00B050"/>
                </a:solidFill>
              </a:rPr>
              <a:t>Steinbruch</a:t>
            </a:r>
          </a:p>
        </p:txBody>
      </p:sp>
    </p:spTree>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849304CF-FA34-4B7A-9D0A-A5FC219833AF}"/>
              </a:ext>
            </a:extLst>
          </p:cNvPr>
          <p:cNvSpPr>
            <a:spLocks noChangeArrowheads="1"/>
          </p:cNvSpPr>
          <p:nvPr/>
        </p:nvSpPr>
        <p:spPr bwMode="auto">
          <a:xfrm>
            <a:off x="1547813" y="644525"/>
            <a:ext cx="5292725"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sz="2400">
                <a:latin typeface="Arial" panose="020B0604020202020204" pitchFamily="34" charset="0"/>
                <a:ea typeface="Times New Roman" panose="02020603050405020304" pitchFamily="18" charset="0"/>
              </a:rPr>
              <a:t>… und so auf dem sächsischen Messtischblatt von 1938:</a:t>
            </a:r>
          </a:p>
        </p:txBody>
      </p:sp>
      <p:pic>
        <p:nvPicPr>
          <p:cNvPr id="5123" name="Picture 1" descr="E:\Bibliotheken\Dokumente\eigene dateien nach 10-11-2012\meinehomepage\neu\heimat_alte_karten_im_internet-Dateien\image003.jpg">
            <a:extLst>
              <a:ext uri="{FF2B5EF4-FFF2-40B4-BE49-F238E27FC236}">
                <a16:creationId xmlns:a16="http://schemas.microsoft.com/office/drawing/2014/main" id="{08E450DA-371D-4428-A568-6498FAB34FF3}"/>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187450" y="1916113"/>
            <a:ext cx="5486400" cy="413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a:extLst>
              <a:ext uri="{FF2B5EF4-FFF2-40B4-BE49-F238E27FC236}">
                <a16:creationId xmlns:a16="http://schemas.microsoft.com/office/drawing/2014/main" id="{7134929D-E581-4F87-BCFD-E7CC7BF8ED28}"/>
              </a:ext>
            </a:extLst>
          </p:cNvPr>
          <p:cNvSpPr txBox="1"/>
          <p:nvPr/>
        </p:nvSpPr>
        <p:spPr>
          <a:xfrm>
            <a:off x="6948264" y="3861048"/>
            <a:ext cx="2016224" cy="646331"/>
          </a:xfrm>
          <a:prstGeom prst="rect">
            <a:avLst/>
          </a:prstGeom>
          <a:noFill/>
        </p:spPr>
        <p:txBody>
          <a:bodyPr wrap="square" rtlCol="0">
            <a:spAutoFit/>
          </a:bodyPr>
          <a:lstStyle/>
          <a:p>
            <a:r>
              <a:rPr lang="de-DE" dirty="0">
                <a:solidFill>
                  <a:srgbClr val="00B050"/>
                </a:solidFill>
              </a:rPr>
              <a:t>Pfarr-Haus,</a:t>
            </a:r>
          </a:p>
          <a:p>
            <a:r>
              <a:rPr lang="de-DE" dirty="0">
                <a:solidFill>
                  <a:srgbClr val="00B050"/>
                </a:solidFill>
              </a:rPr>
              <a:t>Scheune umgesetzt</a:t>
            </a:r>
          </a:p>
        </p:txBody>
      </p:sp>
    </p:spTree>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hteck 3">
            <a:extLst>
              <a:ext uri="{FF2B5EF4-FFF2-40B4-BE49-F238E27FC236}">
                <a16:creationId xmlns:a16="http://schemas.microsoft.com/office/drawing/2014/main" id="{E3F90A1D-88B4-4C7F-AFBD-53BC3D74A6C1}"/>
              </a:ext>
            </a:extLst>
          </p:cNvPr>
          <p:cNvSpPr>
            <a:spLocks noChangeArrowheads="1"/>
          </p:cNvSpPr>
          <p:nvPr/>
        </p:nvSpPr>
        <p:spPr bwMode="auto">
          <a:xfrm>
            <a:off x="107950" y="144463"/>
            <a:ext cx="8856663"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b="1" dirty="0"/>
              <a:t>Wo und wie finde ich hochaufgelöste alte Karten (Meilenblätter, Messtischblätter usw.) von Sachsen oder dem Herzogtum Sachsen Altenburg im Internet, und wie kann ich davon (einigermaßen) gut aufgelöste Detailansichten als Bilddateien anfertigen?</a:t>
            </a:r>
            <a:endParaRPr lang="de-DE" altLang="de-DE" dirty="0"/>
          </a:p>
          <a:p>
            <a:r>
              <a:rPr lang="de-DE" altLang="de-DE" dirty="0"/>
              <a:t> </a:t>
            </a:r>
          </a:p>
          <a:p>
            <a:r>
              <a:rPr lang="de-DE" altLang="de-DE" dirty="0"/>
              <a:t> Im Internet findet man hochaufgelöste Dateien von alten Landkarten, hier einige Beispiele:</a:t>
            </a:r>
          </a:p>
          <a:p>
            <a:r>
              <a:rPr lang="de-DE" altLang="de-DE" dirty="0"/>
              <a:t> </a:t>
            </a:r>
          </a:p>
          <a:p>
            <a:r>
              <a:rPr lang="de-DE" altLang="de-DE" dirty="0"/>
              <a:t>a) </a:t>
            </a:r>
            <a:r>
              <a:rPr lang="de-DE" altLang="de-DE" b="1" dirty="0"/>
              <a:t>Meilenblätter der Kursächsischen Landesvermessung, 1780 bis 1806</a:t>
            </a:r>
            <a:r>
              <a:rPr lang="de-DE" altLang="de-DE" dirty="0"/>
              <a:t>, Maßstab: 1:12000, in drei Ausgaben verfügbar: Berliner Exemplar, Freiberger Exemplar, Dresdner Exemplar</a:t>
            </a:r>
          </a:p>
          <a:p>
            <a:r>
              <a:rPr lang="de-DE" altLang="de-DE" dirty="0"/>
              <a:t> </a:t>
            </a:r>
          </a:p>
          <a:p>
            <a:r>
              <a:rPr lang="de-DE" altLang="de-DE" dirty="0">
                <a:solidFill>
                  <a:srgbClr val="0070C0"/>
                </a:solidFill>
              </a:rPr>
              <a:t>b) </a:t>
            </a:r>
            <a:r>
              <a:rPr lang="de-DE" altLang="de-DE" b="1" dirty="0">
                <a:solidFill>
                  <a:srgbClr val="0070C0"/>
                </a:solidFill>
              </a:rPr>
              <a:t>Topographische Karte (</a:t>
            </a:r>
            <a:r>
              <a:rPr lang="de-DE" altLang="de-DE" b="1" dirty="0" err="1">
                <a:solidFill>
                  <a:srgbClr val="0070C0"/>
                </a:solidFill>
              </a:rPr>
              <a:t>Äquidistantenkarte</a:t>
            </a:r>
            <a:r>
              <a:rPr lang="de-DE" altLang="de-DE" b="1" dirty="0">
                <a:solidFill>
                  <a:srgbClr val="0070C0"/>
                </a:solidFill>
              </a:rPr>
              <a:t>) Sachsen</a:t>
            </a:r>
            <a:r>
              <a:rPr lang="de-DE" altLang="de-DE" dirty="0">
                <a:solidFill>
                  <a:srgbClr val="0070C0"/>
                </a:solidFill>
              </a:rPr>
              <a:t>, bearbeitet im topographischen Bureau des Königlichen Generalstabes. -</a:t>
            </a:r>
            <a:br>
              <a:rPr lang="de-DE" altLang="de-DE" dirty="0">
                <a:solidFill>
                  <a:srgbClr val="0070C0"/>
                </a:solidFill>
              </a:rPr>
            </a:br>
            <a:r>
              <a:rPr lang="de-DE" altLang="de-DE" dirty="0">
                <a:solidFill>
                  <a:srgbClr val="0070C0"/>
                </a:solidFill>
              </a:rPr>
              <a:t>Maßstab: 1:25000. - 156 Blatt, </a:t>
            </a:r>
            <a:r>
              <a:rPr lang="de-DE" altLang="de-DE" b="1" dirty="0">
                <a:solidFill>
                  <a:srgbClr val="0070C0"/>
                </a:solidFill>
              </a:rPr>
              <a:t>versch. Auflagen 1874-1918</a:t>
            </a:r>
            <a:r>
              <a:rPr lang="de-DE" altLang="de-DE" dirty="0">
                <a:solidFill>
                  <a:srgbClr val="0070C0"/>
                </a:solidFill>
              </a:rPr>
              <a:t>.</a:t>
            </a:r>
          </a:p>
          <a:p>
            <a:r>
              <a:rPr lang="de-DE" altLang="de-DE" dirty="0">
                <a:solidFill>
                  <a:srgbClr val="0070C0"/>
                </a:solidFill>
              </a:rPr>
              <a:t> </a:t>
            </a:r>
          </a:p>
          <a:p>
            <a:r>
              <a:rPr lang="de-DE" altLang="de-DE" dirty="0">
                <a:solidFill>
                  <a:srgbClr val="0070C0"/>
                </a:solidFill>
              </a:rPr>
              <a:t>c) </a:t>
            </a:r>
            <a:r>
              <a:rPr lang="de-DE" altLang="de-DE" b="1" dirty="0">
                <a:solidFill>
                  <a:srgbClr val="0070C0"/>
                </a:solidFill>
              </a:rPr>
              <a:t>Topographische Karte (Messtischblätter) Sachsen</a:t>
            </a:r>
            <a:r>
              <a:rPr lang="de-DE" altLang="de-DE" dirty="0">
                <a:solidFill>
                  <a:srgbClr val="0070C0"/>
                </a:solidFill>
              </a:rPr>
              <a:t>. Abteilung für Landesaufnahme des </a:t>
            </a:r>
            <a:r>
              <a:rPr lang="de-DE" altLang="de-DE" dirty="0" err="1">
                <a:solidFill>
                  <a:srgbClr val="0070C0"/>
                </a:solidFill>
              </a:rPr>
              <a:t>Königl</a:t>
            </a:r>
            <a:r>
              <a:rPr lang="de-DE" altLang="de-DE" dirty="0">
                <a:solidFill>
                  <a:srgbClr val="0070C0"/>
                </a:solidFill>
              </a:rPr>
              <a:t>. Sächs. Generalstabes. - </a:t>
            </a:r>
            <a:br>
              <a:rPr lang="de-DE" altLang="de-DE" dirty="0">
                <a:solidFill>
                  <a:srgbClr val="0070C0"/>
                </a:solidFill>
              </a:rPr>
            </a:br>
            <a:r>
              <a:rPr lang="de-DE" altLang="de-DE" dirty="0">
                <a:solidFill>
                  <a:srgbClr val="0070C0"/>
                </a:solidFill>
              </a:rPr>
              <a:t>Maßstab: 1:25000. - 156 Blatt, </a:t>
            </a:r>
            <a:r>
              <a:rPr lang="de-DE" altLang="de-DE" b="1" dirty="0">
                <a:solidFill>
                  <a:srgbClr val="0070C0"/>
                </a:solidFill>
              </a:rPr>
              <a:t>versch. Auflagen 1905-1942</a:t>
            </a:r>
            <a:r>
              <a:rPr lang="de-DE" altLang="de-DE" dirty="0">
                <a:solidFill>
                  <a:srgbClr val="0070C0"/>
                </a:solidFill>
              </a:rPr>
              <a:t>.</a:t>
            </a:r>
          </a:p>
          <a:p>
            <a:r>
              <a:rPr lang="de-DE" altLang="de-DE" dirty="0">
                <a:solidFill>
                  <a:srgbClr val="0070C0"/>
                </a:solidFill>
              </a:rPr>
              <a:t> </a:t>
            </a:r>
          </a:p>
          <a:p>
            <a:r>
              <a:rPr lang="de-DE" altLang="de-DE" dirty="0">
                <a:solidFill>
                  <a:srgbClr val="00B050"/>
                </a:solidFill>
              </a:rPr>
              <a:t>d) </a:t>
            </a:r>
            <a:r>
              <a:rPr lang="de-DE" altLang="de-DE" b="1" dirty="0">
                <a:solidFill>
                  <a:srgbClr val="00B050"/>
                </a:solidFill>
              </a:rPr>
              <a:t>Topographische Karte der </a:t>
            </a:r>
            <a:r>
              <a:rPr lang="de-DE" altLang="de-DE" b="1" dirty="0" err="1">
                <a:solidFill>
                  <a:srgbClr val="00B050"/>
                </a:solidFill>
              </a:rPr>
              <a:t>Aemter</a:t>
            </a:r>
            <a:r>
              <a:rPr lang="de-DE" altLang="de-DE" b="1" dirty="0">
                <a:solidFill>
                  <a:srgbClr val="00B050"/>
                </a:solidFill>
              </a:rPr>
              <a:t> Altenburg und Ronneburg, </a:t>
            </a:r>
            <a:r>
              <a:rPr lang="de-DE" altLang="de-DE" dirty="0">
                <a:solidFill>
                  <a:srgbClr val="00B050"/>
                </a:solidFill>
              </a:rPr>
              <a:t>(Herzogtum Sachsen-Altenburg, Ostkreis), </a:t>
            </a:r>
            <a:r>
              <a:rPr lang="de-DE" altLang="de-DE" b="1" dirty="0">
                <a:solidFill>
                  <a:srgbClr val="00B050"/>
                </a:solidFill>
              </a:rPr>
              <a:t>1813</a:t>
            </a:r>
            <a:r>
              <a:rPr lang="de-DE" altLang="de-DE" dirty="0">
                <a:solidFill>
                  <a:srgbClr val="00B050"/>
                </a:solidFill>
              </a:rPr>
              <a:t>; </a:t>
            </a:r>
            <a:br>
              <a:rPr lang="de-DE" altLang="de-DE" dirty="0">
                <a:solidFill>
                  <a:srgbClr val="00B050"/>
                </a:solidFill>
              </a:rPr>
            </a:br>
            <a:r>
              <a:rPr lang="de-DE" altLang="de-DE" dirty="0">
                <a:solidFill>
                  <a:srgbClr val="00B050"/>
                </a:solidFill>
              </a:rPr>
              <a:t>Maßstab: 1:16000, </a:t>
            </a:r>
            <a:br>
              <a:rPr lang="de-DE" altLang="de-DE" dirty="0">
                <a:solidFill>
                  <a:srgbClr val="00B050"/>
                </a:solidFill>
              </a:rPr>
            </a:br>
            <a:r>
              <a:rPr lang="de-DE" altLang="de-DE" dirty="0">
                <a:solidFill>
                  <a:srgbClr val="00B050"/>
                </a:solidFill>
              </a:rPr>
              <a:t>Kupferstiche, gezeichnet von Hans Wilhelm von Thümmel</a:t>
            </a:r>
          </a:p>
          <a:p>
            <a:r>
              <a:rPr lang="de-DE" altLang="de-DE" dirty="0">
                <a:solidFill>
                  <a:srgbClr val="00B050"/>
                </a:solidFill>
              </a:rPr>
              <a:t> </a:t>
            </a:r>
          </a:p>
          <a:p>
            <a:r>
              <a:rPr lang="de-DE" altLang="de-DE" dirty="0">
                <a:solidFill>
                  <a:srgbClr val="0070C0"/>
                </a:solidFill>
              </a:rPr>
              <a:t>e) </a:t>
            </a:r>
            <a:r>
              <a:rPr lang="de-DE" altLang="de-DE" b="1" dirty="0">
                <a:solidFill>
                  <a:srgbClr val="0070C0"/>
                </a:solidFill>
              </a:rPr>
              <a:t>alle deutschen Messtischblätter (Ausgaben für das Gebiet Deutschlands vor dem Zweiten Weltkrieg)</a:t>
            </a:r>
            <a:endParaRPr lang="de-DE" altLang="de-DE"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xEl>
                                              <p:pRg st="6" end="6"/>
                                            </p:txEl>
                                          </p:spTgt>
                                        </p:tgtEl>
                                        <p:attrNameLst>
                                          <p:attrName>style.visibility</p:attrName>
                                        </p:attrNameLst>
                                      </p:cBhvr>
                                      <p:to>
                                        <p:strVal val="visible"/>
                                      </p:to>
                                    </p:set>
                                    <p:animEffect transition="in" filter="fade">
                                      <p:cBhvr>
                                        <p:cTn id="7" dur="2000"/>
                                        <p:tgtEl>
                                          <p:spTgt spid="6146">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146">
                                            <p:txEl>
                                              <p:pRg st="7" end="7"/>
                                            </p:txEl>
                                          </p:spTgt>
                                        </p:tgtEl>
                                        <p:attrNameLst>
                                          <p:attrName>style.visibility</p:attrName>
                                        </p:attrNameLst>
                                      </p:cBhvr>
                                      <p:to>
                                        <p:strVal val="visible"/>
                                      </p:to>
                                    </p:set>
                                    <p:animEffect transition="in" filter="fade">
                                      <p:cBhvr>
                                        <p:cTn id="10" dur="2000"/>
                                        <p:tgtEl>
                                          <p:spTgt spid="6146">
                                            <p:txEl>
                                              <p:pRg st="7" end="7"/>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146">
                                            <p:txEl>
                                              <p:pRg st="8" end="8"/>
                                            </p:txEl>
                                          </p:spTgt>
                                        </p:tgtEl>
                                        <p:attrNameLst>
                                          <p:attrName>style.visibility</p:attrName>
                                        </p:attrNameLst>
                                      </p:cBhvr>
                                      <p:to>
                                        <p:strVal val="visible"/>
                                      </p:to>
                                    </p:set>
                                    <p:animEffect transition="in" filter="fade">
                                      <p:cBhvr>
                                        <p:cTn id="13" dur="2000"/>
                                        <p:tgtEl>
                                          <p:spTgt spid="6146">
                                            <p:txEl>
                                              <p:pRg st="8" end="8"/>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146">
                                            <p:txEl>
                                              <p:pRg st="12" end="12"/>
                                            </p:txEl>
                                          </p:spTgt>
                                        </p:tgtEl>
                                        <p:attrNameLst>
                                          <p:attrName>style.visibility</p:attrName>
                                        </p:attrNameLst>
                                      </p:cBhvr>
                                      <p:to>
                                        <p:strVal val="visible"/>
                                      </p:to>
                                    </p:set>
                                    <p:animEffect transition="in" filter="fade">
                                      <p:cBhvr>
                                        <p:cTn id="16" dur="2000"/>
                                        <p:tgtEl>
                                          <p:spTgt spid="6146">
                                            <p:txEl>
                                              <p:pRg st="12" end="1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146">
                                            <p:txEl>
                                              <p:pRg st="10" end="10"/>
                                            </p:txEl>
                                          </p:spTgt>
                                        </p:tgtEl>
                                        <p:attrNameLst>
                                          <p:attrName>style.visibility</p:attrName>
                                        </p:attrNameLst>
                                      </p:cBhvr>
                                      <p:to>
                                        <p:strVal val="visible"/>
                                      </p:to>
                                    </p:set>
                                    <p:animEffect transition="in" filter="fade">
                                      <p:cBhvr>
                                        <p:cTn id="21" dur="2000"/>
                                        <p:tgtEl>
                                          <p:spTgt spid="614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94BA61CE-00BB-4EDA-9FE8-80BCB427D2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215900"/>
            <a:ext cx="4362450" cy="6526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feld 1">
            <a:extLst>
              <a:ext uri="{FF2B5EF4-FFF2-40B4-BE49-F238E27FC236}">
                <a16:creationId xmlns:a16="http://schemas.microsoft.com/office/drawing/2014/main" id="{5B546CCF-C11E-42AA-B5B3-AF7F5B86D03D}"/>
              </a:ext>
            </a:extLst>
          </p:cNvPr>
          <p:cNvSpPr txBox="1"/>
          <p:nvPr/>
        </p:nvSpPr>
        <p:spPr>
          <a:xfrm>
            <a:off x="6876256" y="2852936"/>
            <a:ext cx="2160240" cy="923330"/>
          </a:xfrm>
          <a:prstGeom prst="rect">
            <a:avLst/>
          </a:prstGeom>
          <a:noFill/>
        </p:spPr>
        <p:txBody>
          <a:bodyPr wrap="square" rtlCol="0">
            <a:spAutoFit/>
          </a:bodyPr>
          <a:lstStyle/>
          <a:p>
            <a:r>
              <a:rPr lang="de-DE" dirty="0">
                <a:solidFill>
                  <a:srgbClr val="00B050"/>
                </a:solidFill>
              </a:rPr>
              <a:t>Berliner Exemplar,</a:t>
            </a:r>
          </a:p>
          <a:p>
            <a:r>
              <a:rPr lang="de-DE" dirty="0">
                <a:solidFill>
                  <a:srgbClr val="00B050"/>
                </a:solidFill>
              </a:rPr>
              <a:t>Freiberger Exemplar,</a:t>
            </a:r>
          </a:p>
          <a:p>
            <a:r>
              <a:rPr lang="de-DE" dirty="0">
                <a:solidFill>
                  <a:srgbClr val="00B050"/>
                </a:solidFill>
              </a:rPr>
              <a:t>Dresdner Exemplar</a:t>
            </a:r>
          </a:p>
        </p:txBody>
      </p:sp>
      <p:sp>
        <p:nvSpPr>
          <p:cNvPr id="3" name="Textfeld 2">
            <a:extLst>
              <a:ext uri="{FF2B5EF4-FFF2-40B4-BE49-F238E27FC236}">
                <a16:creationId xmlns:a16="http://schemas.microsoft.com/office/drawing/2014/main" id="{3ED92FC9-6ED2-4D75-B038-883A00011B17}"/>
              </a:ext>
            </a:extLst>
          </p:cNvPr>
          <p:cNvSpPr txBox="1"/>
          <p:nvPr/>
        </p:nvSpPr>
        <p:spPr>
          <a:xfrm>
            <a:off x="6948264" y="4149080"/>
            <a:ext cx="1800200" cy="369332"/>
          </a:xfrm>
          <a:prstGeom prst="rect">
            <a:avLst/>
          </a:prstGeom>
          <a:noFill/>
        </p:spPr>
        <p:txBody>
          <a:bodyPr wrap="square" rtlCol="0">
            <a:spAutoFit/>
          </a:bodyPr>
          <a:lstStyle/>
          <a:p>
            <a:r>
              <a:rPr lang="de-DE" dirty="0">
                <a:solidFill>
                  <a:srgbClr val="00B050"/>
                </a:solidFill>
              </a:rPr>
              <a:t>viel Wald</a:t>
            </a:r>
          </a:p>
        </p:txBody>
      </p:sp>
      <p:sp>
        <p:nvSpPr>
          <p:cNvPr id="5" name="Textfeld 4">
            <a:extLst>
              <a:ext uri="{FF2B5EF4-FFF2-40B4-BE49-F238E27FC236}">
                <a16:creationId xmlns:a16="http://schemas.microsoft.com/office/drawing/2014/main" id="{987D51E4-3305-4459-9285-386A7328359F}"/>
              </a:ext>
            </a:extLst>
          </p:cNvPr>
          <p:cNvSpPr txBox="1"/>
          <p:nvPr/>
        </p:nvSpPr>
        <p:spPr>
          <a:xfrm>
            <a:off x="6876256" y="2103650"/>
            <a:ext cx="1583630" cy="375253"/>
          </a:xfrm>
          <a:prstGeom prst="rect">
            <a:avLst/>
          </a:prstGeom>
          <a:noFill/>
        </p:spPr>
        <p:txBody>
          <a:bodyPr wrap="square" rtlCol="0">
            <a:spAutoFit/>
          </a:bodyPr>
          <a:lstStyle/>
          <a:p>
            <a:r>
              <a:rPr lang="de-DE" dirty="0">
                <a:solidFill>
                  <a:srgbClr val="00B050"/>
                </a:solidFill>
              </a:rPr>
              <a:t>Landesgrenze</a:t>
            </a:r>
          </a:p>
        </p:txBody>
      </p:sp>
      <p:sp>
        <p:nvSpPr>
          <p:cNvPr id="4" name="Textfeld 3">
            <a:extLst>
              <a:ext uri="{FF2B5EF4-FFF2-40B4-BE49-F238E27FC236}">
                <a16:creationId xmlns:a16="http://schemas.microsoft.com/office/drawing/2014/main" id="{997320AE-9A19-4D02-ACBD-B5E536D123A0}"/>
              </a:ext>
            </a:extLst>
          </p:cNvPr>
          <p:cNvSpPr txBox="1"/>
          <p:nvPr/>
        </p:nvSpPr>
        <p:spPr>
          <a:xfrm>
            <a:off x="6516216" y="5229200"/>
            <a:ext cx="2520280" cy="1477328"/>
          </a:xfrm>
          <a:prstGeom prst="rect">
            <a:avLst/>
          </a:prstGeom>
          <a:noFill/>
        </p:spPr>
        <p:txBody>
          <a:bodyPr wrap="square" rtlCol="0">
            <a:spAutoFit/>
          </a:bodyPr>
          <a:lstStyle/>
          <a:p>
            <a:r>
              <a:rPr lang="de-DE" dirty="0">
                <a:solidFill>
                  <a:srgbClr val="00B050"/>
                </a:solidFill>
              </a:rPr>
              <a:t>Schäfer Berg, </a:t>
            </a:r>
          </a:p>
          <a:p>
            <a:r>
              <a:rPr lang="de-DE" dirty="0">
                <a:solidFill>
                  <a:srgbClr val="00B050"/>
                </a:solidFill>
              </a:rPr>
              <a:t>die Röder Felder, </a:t>
            </a:r>
          </a:p>
          <a:p>
            <a:r>
              <a:rPr lang="de-DE" dirty="0">
                <a:solidFill>
                  <a:srgbClr val="00B050"/>
                </a:solidFill>
              </a:rPr>
              <a:t>der </a:t>
            </a:r>
            <a:r>
              <a:rPr lang="de-DE" dirty="0" err="1">
                <a:solidFill>
                  <a:srgbClr val="00B050"/>
                </a:solidFill>
              </a:rPr>
              <a:t>Gurenzig</a:t>
            </a:r>
            <a:r>
              <a:rPr lang="de-DE" dirty="0">
                <a:solidFill>
                  <a:srgbClr val="00B050"/>
                </a:solidFill>
              </a:rPr>
              <a:t>,</a:t>
            </a:r>
          </a:p>
          <a:p>
            <a:r>
              <a:rPr lang="de-DE" dirty="0">
                <a:solidFill>
                  <a:srgbClr val="00B050"/>
                </a:solidFill>
              </a:rPr>
              <a:t>der Gottes Holtz Graben, der Dittrich</a:t>
            </a:r>
          </a:p>
        </p:txBody>
      </p:sp>
    </p:spTree>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fade">
                                      <p:cBhvr>
                                        <p:cTn id="22" dur="2000"/>
                                        <p:tgtEl>
                                          <p:spTgt spid="4">
                                            <p:txEl>
                                              <p:pRg st="0" end="0"/>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fade">
                                      <p:cBhvr>
                                        <p:cTn id="25" dur="2000"/>
                                        <p:tgtEl>
                                          <p:spTgt spid="4">
                                            <p:txEl>
                                              <p:pRg st="1" end="1"/>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2000"/>
                                        <p:tgtEl>
                                          <p:spTgt spid="4">
                                            <p:txEl>
                                              <p:pRg st="2" end="2"/>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Effect transition="in" filter="fade">
                                      <p:cBhvr>
                                        <p:cTn id="31" dur="2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Grafik 3">
            <a:extLst>
              <a:ext uri="{FF2B5EF4-FFF2-40B4-BE49-F238E27FC236}">
                <a16:creationId xmlns:a16="http://schemas.microsoft.com/office/drawing/2014/main" id="{8453AE6C-A2CB-4371-9508-908980DE94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323"/>
          <a:stretch>
            <a:fillRect/>
          </a:stretch>
        </p:blipFill>
        <p:spPr bwMode="auto">
          <a:xfrm>
            <a:off x="3021013" y="188913"/>
            <a:ext cx="306387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Grafik 4">
            <a:extLst>
              <a:ext uri="{FF2B5EF4-FFF2-40B4-BE49-F238E27FC236}">
                <a16:creationId xmlns:a16="http://schemas.microsoft.com/office/drawing/2014/main" id="{A5D01491-5E92-46C9-AF7E-BB251CB7F9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8977"/>
          <a:stretch>
            <a:fillRect/>
          </a:stretch>
        </p:blipFill>
        <p:spPr bwMode="auto">
          <a:xfrm>
            <a:off x="2987675" y="3141663"/>
            <a:ext cx="3024188" cy="371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extfeld 5">
            <a:extLst>
              <a:ext uri="{FF2B5EF4-FFF2-40B4-BE49-F238E27FC236}">
                <a16:creationId xmlns:a16="http://schemas.microsoft.com/office/drawing/2014/main" id="{F5E5A552-C28C-4C70-B754-A5089A58A17E}"/>
              </a:ext>
            </a:extLst>
          </p:cNvPr>
          <p:cNvSpPr txBox="1">
            <a:spLocks noChangeArrowheads="1"/>
          </p:cNvSpPr>
          <p:nvPr/>
        </p:nvSpPr>
        <p:spPr bwMode="auto">
          <a:xfrm>
            <a:off x="323850" y="549275"/>
            <a:ext cx="19446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sz="2400" b="1"/>
              <a:t>Schönberg 1</a:t>
            </a:r>
          </a:p>
          <a:p>
            <a:r>
              <a:rPr lang="de-DE" altLang="de-DE" sz="2400"/>
              <a:t>Meilenblätter</a:t>
            </a:r>
          </a:p>
          <a:p>
            <a:r>
              <a:rPr lang="de-DE" altLang="de-DE" sz="2400"/>
              <a:t>Um 1800</a:t>
            </a:r>
          </a:p>
        </p:txBody>
      </p:sp>
      <p:sp>
        <p:nvSpPr>
          <p:cNvPr id="2" name="Textfeld 1">
            <a:extLst>
              <a:ext uri="{FF2B5EF4-FFF2-40B4-BE49-F238E27FC236}">
                <a16:creationId xmlns:a16="http://schemas.microsoft.com/office/drawing/2014/main" id="{B117916B-60EF-44FD-A902-F4829BA3104F}"/>
              </a:ext>
            </a:extLst>
          </p:cNvPr>
          <p:cNvSpPr txBox="1"/>
          <p:nvPr/>
        </p:nvSpPr>
        <p:spPr>
          <a:xfrm>
            <a:off x="6660232" y="3141663"/>
            <a:ext cx="1872208" cy="646331"/>
          </a:xfrm>
          <a:prstGeom prst="rect">
            <a:avLst/>
          </a:prstGeom>
          <a:noFill/>
        </p:spPr>
        <p:txBody>
          <a:bodyPr wrap="square" rtlCol="0">
            <a:spAutoFit/>
          </a:bodyPr>
          <a:lstStyle/>
          <a:p>
            <a:r>
              <a:rPr lang="de-DE" dirty="0">
                <a:solidFill>
                  <a:srgbClr val="00B050"/>
                </a:solidFill>
              </a:rPr>
              <a:t>Straße IM Bachbett</a:t>
            </a:r>
          </a:p>
        </p:txBody>
      </p:sp>
    </p:spTree>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Grafik 3">
            <a:extLst>
              <a:ext uri="{FF2B5EF4-FFF2-40B4-BE49-F238E27FC236}">
                <a16:creationId xmlns:a16="http://schemas.microsoft.com/office/drawing/2014/main" id="{EDC59360-5A3B-4D30-97F1-83885F7531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475" y="404813"/>
            <a:ext cx="2871788" cy="355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Grafik 4">
            <a:extLst>
              <a:ext uri="{FF2B5EF4-FFF2-40B4-BE49-F238E27FC236}">
                <a16:creationId xmlns:a16="http://schemas.microsoft.com/office/drawing/2014/main" id="{B75E3B43-F0E7-495B-A1CD-BB20989308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4095"/>
          <a:stretch>
            <a:fillRect/>
          </a:stretch>
        </p:blipFill>
        <p:spPr bwMode="auto">
          <a:xfrm>
            <a:off x="2268538" y="3883025"/>
            <a:ext cx="2857500" cy="285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Textfeld 5">
            <a:extLst>
              <a:ext uri="{FF2B5EF4-FFF2-40B4-BE49-F238E27FC236}">
                <a16:creationId xmlns:a16="http://schemas.microsoft.com/office/drawing/2014/main" id="{2DE3B67C-AFFA-4B84-9510-E2EBBF76162C}"/>
              </a:ext>
            </a:extLst>
          </p:cNvPr>
          <p:cNvSpPr txBox="1">
            <a:spLocks noChangeArrowheads="1"/>
          </p:cNvSpPr>
          <p:nvPr/>
        </p:nvSpPr>
        <p:spPr bwMode="auto">
          <a:xfrm>
            <a:off x="323850" y="549275"/>
            <a:ext cx="19446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sz="2400" b="1"/>
              <a:t>Schönberg 2</a:t>
            </a:r>
          </a:p>
          <a:p>
            <a:r>
              <a:rPr lang="de-DE" altLang="de-DE" sz="2400"/>
              <a:t>Meilenblätter</a:t>
            </a:r>
          </a:p>
          <a:p>
            <a:r>
              <a:rPr lang="de-DE" altLang="de-DE" sz="2400"/>
              <a:t>Um 1800</a:t>
            </a:r>
          </a:p>
        </p:txBody>
      </p:sp>
      <p:sp>
        <p:nvSpPr>
          <p:cNvPr id="2" name="Textfeld 1">
            <a:extLst>
              <a:ext uri="{FF2B5EF4-FFF2-40B4-BE49-F238E27FC236}">
                <a16:creationId xmlns:a16="http://schemas.microsoft.com/office/drawing/2014/main" id="{54461D00-699B-4B4C-962E-DD1738477D87}"/>
              </a:ext>
            </a:extLst>
          </p:cNvPr>
          <p:cNvSpPr txBox="1"/>
          <p:nvPr/>
        </p:nvSpPr>
        <p:spPr>
          <a:xfrm>
            <a:off x="5436096" y="4437112"/>
            <a:ext cx="2088232" cy="646331"/>
          </a:xfrm>
          <a:prstGeom prst="rect">
            <a:avLst/>
          </a:prstGeom>
          <a:noFill/>
        </p:spPr>
        <p:txBody>
          <a:bodyPr wrap="square" rtlCol="0">
            <a:spAutoFit/>
          </a:bodyPr>
          <a:lstStyle/>
          <a:p>
            <a:r>
              <a:rPr lang="de-DE" dirty="0">
                <a:solidFill>
                  <a:srgbClr val="00B050"/>
                </a:solidFill>
              </a:rPr>
              <a:t>Hiller-Vettermann, Ernst Kern</a:t>
            </a:r>
          </a:p>
        </p:txBody>
      </p:sp>
      <p:sp>
        <p:nvSpPr>
          <p:cNvPr id="3" name="Textfeld 2">
            <a:extLst>
              <a:ext uri="{FF2B5EF4-FFF2-40B4-BE49-F238E27FC236}">
                <a16:creationId xmlns:a16="http://schemas.microsoft.com/office/drawing/2014/main" id="{A7505C72-7256-49B9-A266-FB03D41EA77D}"/>
              </a:ext>
            </a:extLst>
          </p:cNvPr>
          <p:cNvSpPr txBox="1"/>
          <p:nvPr/>
        </p:nvSpPr>
        <p:spPr>
          <a:xfrm>
            <a:off x="5580112" y="6021288"/>
            <a:ext cx="1440160" cy="369332"/>
          </a:xfrm>
          <a:prstGeom prst="rect">
            <a:avLst/>
          </a:prstGeom>
          <a:noFill/>
        </p:spPr>
        <p:txBody>
          <a:bodyPr wrap="square" rtlCol="0">
            <a:spAutoFit/>
          </a:bodyPr>
          <a:lstStyle/>
          <a:p>
            <a:r>
              <a:rPr lang="de-DE" dirty="0">
                <a:solidFill>
                  <a:srgbClr val="00B050"/>
                </a:solidFill>
              </a:rPr>
              <a:t>Müller</a:t>
            </a:r>
          </a:p>
        </p:txBody>
      </p:sp>
      <p:sp>
        <p:nvSpPr>
          <p:cNvPr id="4" name="Textfeld 3">
            <a:extLst>
              <a:ext uri="{FF2B5EF4-FFF2-40B4-BE49-F238E27FC236}">
                <a16:creationId xmlns:a16="http://schemas.microsoft.com/office/drawing/2014/main" id="{423C5B3B-FE60-439F-98D7-83FC3B65843E}"/>
              </a:ext>
            </a:extLst>
          </p:cNvPr>
          <p:cNvSpPr txBox="1"/>
          <p:nvPr/>
        </p:nvSpPr>
        <p:spPr>
          <a:xfrm>
            <a:off x="6588224" y="2348880"/>
            <a:ext cx="2304256" cy="369332"/>
          </a:xfrm>
          <a:prstGeom prst="rect">
            <a:avLst/>
          </a:prstGeom>
          <a:noFill/>
        </p:spPr>
        <p:txBody>
          <a:bodyPr wrap="square" rtlCol="0">
            <a:spAutoFit/>
          </a:bodyPr>
          <a:lstStyle/>
          <a:p>
            <a:r>
              <a:rPr lang="de-DE" dirty="0">
                <a:solidFill>
                  <a:srgbClr val="00B050"/>
                </a:solidFill>
              </a:rPr>
              <a:t>Agrargenossenschaft</a:t>
            </a:r>
          </a:p>
        </p:txBody>
      </p:sp>
    </p:spTree>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Grafik 3">
            <a:extLst>
              <a:ext uri="{FF2B5EF4-FFF2-40B4-BE49-F238E27FC236}">
                <a16:creationId xmlns:a16="http://schemas.microsoft.com/office/drawing/2014/main" id="{E9113F4D-76CB-415C-AAF9-4E5B78D1FA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724645">
            <a:off x="4100513" y="863600"/>
            <a:ext cx="1555750"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Grafik 4">
            <a:extLst>
              <a:ext uri="{FF2B5EF4-FFF2-40B4-BE49-F238E27FC236}">
                <a16:creationId xmlns:a16="http://schemas.microsoft.com/office/drawing/2014/main" id="{7E27A7EF-E585-4FFF-B156-F8F4DEE99D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06012">
            <a:off x="3548063" y="4451350"/>
            <a:ext cx="1600200"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Grafik 5">
            <a:extLst>
              <a:ext uri="{FF2B5EF4-FFF2-40B4-BE49-F238E27FC236}">
                <a16:creationId xmlns:a16="http://schemas.microsoft.com/office/drawing/2014/main" id="{D35F7022-4872-4CC1-B9F4-7777C4EA74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787029">
            <a:off x="3779838" y="2557463"/>
            <a:ext cx="1570037" cy="201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Textfeld 6">
            <a:extLst>
              <a:ext uri="{FF2B5EF4-FFF2-40B4-BE49-F238E27FC236}">
                <a16:creationId xmlns:a16="http://schemas.microsoft.com/office/drawing/2014/main" id="{E58B1F08-41FA-4A4B-B056-D10CA58D4858}"/>
              </a:ext>
            </a:extLst>
          </p:cNvPr>
          <p:cNvSpPr txBox="1">
            <a:spLocks noChangeArrowheads="1"/>
          </p:cNvSpPr>
          <p:nvPr/>
        </p:nvSpPr>
        <p:spPr bwMode="auto">
          <a:xfrm>
            <a:off x="323850" y="549275"/>
            <a:ext cx="19446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sz="2400" b="1"/>
              <a:t>Schönberg 3</a:t>
            </a:r>
          </a:p>
          <a:p>
            <a:r>
              <a:rPr lang="de-DE" altLang="de-DE" sz="2400"/>
              <a:t>Meilenblätter</a:t>
            </a:r>
          </a:p>
          <a:p>
            <a:r>
              <a:rPr lang="de-DE" altLang="de-DE" sz="2400"/>
              <a:t>Um 1800</a:t>
            </a:r>
          </a:p>
        </p:txBody>
      </p:sp>
      <p:sp>
        <p:nvSpPr>
          <p:cNvPr id="2" name="Textfeld 1">
            <a:extLst>
              <a:ext uri="{FF2B5EF4-FFF2-40B4-BE49-F238E27FC236}">
                <a16:creationId xmlns:a16="http://schemas.microsoft.com/office/drawing/2014/main" id="{24D5D2B0-45DA-4804-9C6E-9ED1165E538D}"/>
              </a:ext>
            </a:extLst>
          </p:cNvPr>
          <p:cNvSpPr txBox="1"/>
          <p:nvPr/>
        </p:nvSpPr>
        <p:spPr>
          <a:xfrm>
            <a:off x="5746518" y="1052736"/>
            <a:ext cx="1741720" cy="369332"/>
          </a:xfrm>
          <a:prstGeom prst="rect">
            <a:avLst/>
          </a:prstGeom>
          <a:noFill/>
        </p:spPr>
        <p:txBody>
          <a:bodyPr wrap="square" rtlCol="0">
            <a:spAutoFit/>
          </a:bodyPr>
          <a:lstStyle/>
          <a:p>
            <a:r>
              <a:rPr lang="de-DE" dirty="0">
                <a:solidFill>
                  <a:srgbClr val="00B050"/>
                </a:solidFill>
              </a:rPr>
              <a:t>Schulze-Gräfe</a:t>
            </a:r>
          </a:p>
        </p:txBody>
      </p:sp>
      <p:sp>
        <p:nvSpPr>
          <p:cNvPr id="3" name="Textfeld 2">
            <a:extLst>
              <a:ext uri="{FF2B5EF4-FFF2-40B4-BE49-F238E27FC236}">
                <a16:creationId xmlns:a16="http://schemas.microsoft.com/office/drawing/2014/main" id="{8E27DD7B-6146-4163-B355-1E98CA24CDE3}"/>
              </a:ext>
            </a:extLst>
          </p:cNvPr>
          <p:cNvSpPr txBox="1"/>
          <p:nvPr/>
        </p:nvSpPr>
        <p:spPr>
          <a:xfrm>
            <a:off x="6048240" y="3429000"/>
            <a:ext cx="1188056" cy="646331"/>
          </a:xfrm>
          <a:prstGeom prst="rect">
            <a:avLst/>
          </a:prstGeom>
          <a:noFill/>
        </p:spPr>
        <p:txBody>
          <a:bodyPr wrap="square" rtlCol="0">
            <a:spAutoFit/>
          </a:bodyPr>
          <a:lstStyle/>
          <a:p>
            <a:r>
              <a:rPr lang="de-DE" dirty="0">
                <a:solidFill>
                  <a:srgbClr val="00B050"/>
                </a:solidFill>
              </a:rPr>
              <a:t>Vogel,</a:t>
            </a:r>
          </a:p>
          <a:p>
            <a:r>
              <a:rPr lang="de-DE" dirty="0">
                <a:solidFill>
                  <a:srgbClr val="00B050"/>
                </a:solidFill>
              </a:rPr>
              <a:t>Weber</a:t>
            </a:r>
          </a:p>
        </p:txBody>
      </p:sp>
    </p:spTree>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Grafik 1">
            <a:extLst>
              <a:ext uri="{FF2B5EF4-FFF2-40B4-BE49-F238E27FC236}">
                <a16:creationId xmlns:a16="http://schemas.microsoft.com/office/drawing/2014/main" id="{FE54C5DA-2082-43C6-BF3F-43C50EF664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433" b="1886"/>
          <a:stretch>
            <a:fillRect/>
          </a:stretch>
        </p:blipFill>
        <p:spPr bwMode="auto">
          <a:xfrm>
            <a:off x="5969000" y="188913"/>
            <a:ext cx="1606550" cy="3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Grafik 2">
            <a:extLst>
              <a:ext uri="{FF2B5EF4-FFF2-40B4-BE49-F238E27FC236}">
                <a16:creationId xmlns:a16="http://schemas.microsoft.com/office/drawing/2014/main" id="{6DA2EABA-3E87-4C71-975D-E8C811AF33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9018" b="1759"/>
          <a:stretch>
            <a:fillRect/>
          </a:stretch>
        </p:blipFill>
        <p:spPr bwMode="auto">
          <a:xfrm>
            <a:off x="6173788" y="3103563"/>
            <a:ext cx="1393825" cy="356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Grafik 3">
            <a:extLst>
              <a:ext uri="{FF2B5EF4-FFF2-40B4-BE49-F238E27FC236}">
                <a16:creationId xmlns:a16="http://schemas.microsoft.com/office/drawing/2014/main" id="{99E33A65-7BC0-4E3B-839F-3D5A6D8562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4577" t="1286" r="33946" b="14153"/>
          <a:stretch>
            <a:fillRect/>
          </a:stretch>
        </p:blipFill>
        <p:spPr bwMode="auto">
          <a:xfrm>
            <a:off x="3522663" y="2420938"/>
            <a:ext cx="1625600"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Grafik 4">
            <a:extLst>
              <a:ext uri="{FF2B5EF4-FFF2-40B4-BE49-F238E27FC236}">
                <a16:creationId xmlns:a16="http://schemas.microsoft.com/office/drawing/2014/main" id="{42782699-FC77-4FC1-958A-F5957BAD55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671" t="-37827" r="18182" b="2974"/>
          <a:stretch>
            <a:fillRect/>
          </a:stretch>
        </p:blipFill>
        <p:spPr bwMode="auto">
          <a:xfrm>
            <a:off x="2392363" y="738188"/>
            <a:ext cx="2251075"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Textfeld 7">
            <a:extLst>
              <a:ext uri="{FF2B5EF4-FFF2-40B4-BE49-F238E27FC236}">
                <a16:creationId xmlns:a16="http://schemas.microsoft.com/office/drawing/2014/main" id="{3F7B9D4A-6116-48EE-A03D-3CFDA7B3CB0F}"/>
              </a:ext>
            </a:extLst>
          </p:cNvPr>
          <p:cNvSpPr txBox="1">
            <a:spLocks noChangeArrowheads="1"/>
          </p:cNvSpPr>
          <p:nvPr/>
        </p:nvSpPr>
        <p:spPr bwMode="auto">
          <a:xfrm>
            <a:off x="323850" y="549275"/>
            <a:ext cx="20685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sz="2400" b="1"/>
              <a:t>Schönberg 3</a:t>
            </a:r>
            <a:endParaRPr lang="de-DE" altLang="de-DE" sz="2400"/>
          </a:p>
          <a:p>
            <a:r>
              <a:rPr lang="de-DE" altLang="de-DE" sz="2400"/>
              <a:t>Thümmel 1813</a:t>
            </a:r>
          </a:p>
        </p:txBody>
      </p:sp>
      <p:sp>
        <p:nvSpPr>
          <p:cNvPr id="11274" name="Line 10">
            <a:extLst>
              <a:ext uri="{FF2B5EF4-FFF2-40B4-BE49-F238E27FC236}">
                <a16:creationId xmlns:a16="http://schemas.microsoft.com/office/drawing/2014/main" id="{8B98791C-1759-4C10-8E48-386FA9222FDE}"/>
              </a:ext>
            </a:extLst>
          </p:cNvPr>
          <p:cNvSpPr>
            <a:spLocks noChangeShapeType="1"/>
          </p:cNvSpPr>
          <p:nvPr/>
        </p:nvSpPr>
        <p:spPr bwMode="auto">
          <a:xfrm flipV="1">
            <a:off x="5148263" y="549275"/>
            <a:ext cx="792162" cy="2951163"/>
          </a:xfrm>
          <a:prstGeom prst="line">
            <a:avLst/>
          </a:prstGeom>
          <a:noFill/>
          <a:ln w="254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Tree>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Grafik 3">
            <a:extLst>
              <a:ext uri="{FF2B5EF4-FFF2-40B4-BE49-F238E27FC236}">
                <a16:creationId xmlns:a16="http://schemas.microsoft.com/office/drawing/2014/main" id="{6608F487-6DE0-4109-A026-3035867A5100}"/>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1147763" y="1557338"/>
            <a:ext cx="7672387" cy="514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Rechteck 4">
            <a:extLst>
              <a:ext uri="{FF2B5EF4-FFF2-40B4-BE49-F238E27FC236}">
                <a16:creationId xmlns:a16="http://schemas.microsoft.com/office/drawing/2014/main" id="{CFA3897A-F202-491D-A8D4-0091F648AB17}"/>
              </a:ext>
            </a:extLst>
          </p:cNvPr>
          <p:cNvSpPr>
            <a:spLocks noChangeArrowheads="1"/>
          </p:cNvSpPr>
          <p:nvPr/>
        </p:nvSpPr>
        <p:spPr bwMode="auto">
          <a:xfrm>
            <a:off x="412750" y="333375"/>
            <a:ext cx="457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b="1"/>
              <a:t>Schönberg und Köthel,</a:t>
            </a:r>
            <a:r>
              <a:rPr lang="de-DE" altLang="de-DE"/>
              <a:t> </a:t>
            </a:r>
            <a:r>
              <a:rPr lang="de-DE" altLang="de-DE" b="1"/>
              <a:t>1878 </a:t>
            </a:r>
            <a:endParaRPr lang="de-DE" altLang="de-DE"/>
          </a:p>
          <a:p>
            <a:r>
              <a:rPr lang="de-DE" altLang="de-DE"/>
              <a:t>Äquidistantenkarte Sachsen, Übersicht</a:t>
            </a:r>
          </a:p>
        </p:txBody>
      </p:sp>
      <p:sp>
        <p:nvSpPr>
          <p:cNvPr id="2" name="Textfeld 1">
            <a:extLst>
              <a:ext uri="{FF2B5EF4-FFF2-40B4-BE49-F238E27FC236}">
                <a16:creationId xmlns:a16="http://schemas.microsoft.com/office/drawing/2014/main" id="{A5F279C9-D686-43B8-8D20-659D30B0597B}"/>
              </a:ext>
            </a:extLst>
          </p:cNvPr>
          <p:cNvSpPr txBox="1"/>
          <p:nvPr/>
        </p:nvSpPr>
        <p:spPr>
          <a:xfrm>
            <a:off x="6084168" y="333375"/>
            <a:ext cx="2520280" cy="646331"/>
          </a:xfrm>
          <a:prstGeom prst="rect">
            <a:avLst/>
          </a:prstGeom>
          <a:noFill/>
        </p:spPr>
        <p:txBody>
          <a:bodyPr wrap="square" rtlCol="0">
            <a:spAutoFit/>
          </a:bodyPr>
          <a:lstStyle/>
          <a:p>
            <a:r>
              <a:rPr lang="de-DE" dirty="0">
                <a:solidFill>
                  <a:srgbClr val="00B050"/>
                </a:solidFill>
              </a:rPr>
              <a:t>Feldwege und Teiche,</a:t>
            </a:r>
          </a:p>
          <a:p>
            <a:r>
              <a:rPr lang="de-DE" dirty="0">
                <a:solidFill>
                  <a:srgbClr val="00B050"/>
                </a:solidFill>
              </a:rPr>
              <a:t>Straße nach Gößnitz</a:t>
            </a:r>
          </a:p>
        </p:txBody>
      </p:sp>
    </p:spTree>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Grafik 3">
            <a:extLst>
              <a:ext uri="{FF2B5EF4-FFF2-40B4-BE49-F238E27FC236}">
                <a16:creationId xmlns:a16="http://schemas.microsoft.com/office/drawing/2014/main" id="{BCEE155B-36A6-4889-B01B-D4FAE57D2E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442"/>
          <a:stretch>
            <a:fillRect/>
          </a:stretch>
        </p:blipFill>
        <p:spPr bwMode="auto">
          <a:xfrm>
            <a:off x="2555875" y="115888"/>
            <a:ext cx="2808288" cy="329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Grafik 4">
            <a:extLst>
              <a:ext uri="{FF2B5EF4-FFF2-40B4-BE49-F238E27FC236}">
                <a16:creationId xmlns:a16="http://schemas.microsoft.com/office/drawing/2014/main" id="{2AB68275-472D-4DC4-974F-C2F246E70C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154"/>
          <a:stretch>
            <a:fillRect/>
          </a:stretch>
        </p:blipFill>
        <p:spPr bwMode="auto">
          <a:xfrm>
            <a:off x="3633788" y="2997200"/>
            <a:ext cx="2667000" cy="34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Rechteck 5">
            <a:extLst>
              <a:ext uri="{FF2B5EF4-FFF2-40B4-BE49-F238E27FC236}">
                <a16:creationId xmlns:a16="http://schemas.microsoft.com/office/drawing/2014/main" id="{2A1F7C03-2EFD-4025-A3CC-E8786749E837}"/>
              </a:ext>
            </a:extLst>
          </p:cNvPr>
          <p:cNvSpPr>
            <a:spLocks noChangeArrowheads="1"/>
          </p:cNvSpPr>
          <p:nvPr/>
        </p:nvSpPr>
        <p:spPr bwMode="auto">
          <a:xfrm>
            <a:off x="412750" y="333375"/>
            <a:ext cx="17113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b="1"/>
              <a:t>Schönberg  1878 (1)</a:t>
            </a:r>
            <a:endParaRPr lang="de-DE" altLang="de-DE"/>
          </a:p>
          <a:p>
            <a:r>
              <a:rPr lang="de-DE" altLang="de-DE"/>
              <a:t>Äquidistanten-karte Sachsen</a:t>
            </a:r>
          </a:p>
        </p:txBody>
      </p:sp>
      <p:sp>
        <p:nvSpPr>
          <p:cNvPr id="2" name="Textfeld 1">
            <a:extLst>
              <a:ext uri="{FF2B5EF4-FFF2-40B4-BE49-F238E27FC236}">
                <a16:creationId xmlns:a16="http://schemas.microsoft.com/office/drawing/2014/main" id="{8ACE8252-C2E8-4064-96F6-A62D39985B85}"/>
              </a:ext>
            </a:extLst>
          </p:cNvPr>
          <p:cNvSpPr txBox="1"/>
          <p:nvPr/>
        </p:nvSpPr>
        <p:spPr>
          <a:xfrm>
            <a:off x="6300788" y="188640"/>
            <a:ext cx="1583580" cy="369332"/>
          </a:xfrm>
          <a:prstGeom prst="rect">
            <a:avLst/>
          </a:prstGeom>
          <a:noFill/>
        </p:spPr>
        <p:txBody>
          <a:bodyPr wrap="square" rtlCol="0">
            <a:spAutoFit/>
          </a:bodyPr>
          <a:lstStyle/>
          <a:p>
            <a:r>
              <a:rPr lang="de-DE" dirty="0">
                <a:solidFill>
                  <a:srgbClr val="00B050"/>
                </a:solidFill>
              </a:rPr>
              <a:t>Steinbruch</a:t>
            </a:r>
          </a:p>
        </p:txBody>
      </p:sp>
    </p:spTree>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Grafik 1">
            <a:extLst>
              <a:ext uri="{FF2B5EF4-FFF2-40B4-BE49-F238E27FC236}">
                <a16:creationId xmlns:a16="http://schemas.microsoft.com/office/drawing/2014/main" id="{02D19CB8-06BB-4B03-AED3-8F26010A83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b="1166"/>
          <a:stretch>
            <a:fillRect/>
          </a:stretch>
        </p:blipFill>
        <p:spPr bwMode="auto">
          <a:xfrm>
            <a:off x="2520950" y="115888"/>
            <a:ext cx="3059113" cy="338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Grafik 2">
            <a:extLst>
              <a:ext uri="{FF2B5EF4-FFF2-40B4-BE49-F238E27FC236}">
                <a16:creationId xmlns:a16="http://schemas.microsoft.com/office/drawing/2014/main" id="{A8121479-4BCB-4597-986C-420770CAE0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180" b="1836"/>
          <a:stretch>
            <a:fillRect/>
          </a:stretch>
        </p:blipFill>
        <p:spPr bwMode="auto">
          <a:xfrm>
            <a:off x="2984500" y="2887663"/>
            <a:ext cx="3316288" cy="327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Rechteck 3">
            <a:extLst>
              <a:ext uri="{FF2B5EF4-FFF2-40B4-BE49-F238E27FC236}">
                <a16:creationId xmlns:a16="http://schemas.microsoft.com/office/drawing/2014/main" id="{40B8892B-2E3F-4CA8-9A5B-BCA95CD13A79}"/>
              </a:ext>
            </a:extLst>
          </p:cNvPr>
          <p:cNvSpPr>
            <a:spLocks noChangeArrowheads="1"/>
          </p:cNvSpPr>
          <p:nvPr/>
        </p:nvSpPr>
        <p:spPr bwMode="auto">
          <a:xfrm>
            <a:off x="412750" y="333375"/>
            <a:ext cx="17113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b="1"/>
              <a:t>Schönberg  1878 (2)</a:t>
            </a:r>
            <a:endParaRPr lang="de-DE" altLang="de-DE"/>
          </a:p>
          <a:p>
            <a:r>
              <a:rPr lang="de-DE" altLang="de-DE"/>
              <a:t>Äquidistanten-karte Sachsen</a:t>
            </a:r>
          </a:p>
        </p:txBody>
      </p:sp>
      <p:sp>
        <p:nvSpPr>
          <p:cNvPr id="2" name="Textfeld 1">
            <a:extLst>
              <a:ext uri="{FF2B5EF4-FFF2-40B4-BE49-F238E27FC236}">
                <a16:creationId xmlns:a16="http://schemas.microsoft.com/office/drawing/2014/main" id="{701F2EE4-6AA3-4D08-ACA5-CC82719BCA9E}"/>
              </a:ext>
            </a:extLst>
          </p:cNvPr>
          <p:cNvSpPr txBox="1"/>
          <p:nvPr/>
        </p:nvSpPr>
        <p:spPr>
          <a:xfrm>
            <a:off x="6660232" y="3861048"/>
            <a:ext cx="1728192" cy="369332"/>
          </a:xfrm>
          <a:prstGeom prst="rect">
            <a:avLst/>
          </a:prstGeom>
          <a:noFill/>
        </p:spPr>
        <p:txBody>
          <a:bodyPr wrap="square" rtlCol="0">
            <a:spAutoFit/>
          </a:bodyPr>
          <a:lstStyle/>
          <a:p>
            <a:r>
              <a:rPr lang="de-DE" dirty="0">
                <a:solidFill>
                  <a:srgbClr val="00B050"/>
                </a:solidFill>
              </a:rPr>
              <a:t>Ziegelei</a:t>
            </a:r>
          </a:p>
        </p:txBody>
      </p:sp>
    </p:spTree>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E7539EB9-9E78-4118-AFD7-F55A73A5F1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950" y="476672"/>
            <a:ext cx="3973066" cy="2446104"/>
          </a:xfrm>
          <a:prstGeom prst="rect">
            <a:avLst/>
          </a:prstGeom>
        </p:spPr>
      </p:pic>
      <p:sp>
        <p:nvSpPr>
          <p:cNvPr id="4" name="Textfeld 3">
            <a:extLst>
              <a:ext uri="{FF2B5EF4-FFF2-40B4-BE49-F238E27FC236}">
                <a16:creationId xmlns:a16="http://schemas.microsoft.com/office/drawing/2014/main" id="{560451E7-B637-4D9E-AD9D-94EF1DC311B2}"/>
              </a:ext>
            </a:extLst>
          </p:cNvPr>
          <p:cNvSpPr txBox="1"/>
          <p:nvPr/>
        </p:nvSpPr>
        <p:spPr>
          <a:xfrm>
            <a:off x="742950" y="2915652"/>
            <a:ext cx="1956842" cy="369332"/>
          </a:xfrm>
          <a:prstGeom prst="rect">
            <a:avLst/>
          </a:prstGeom>
          <a:noFill/>
        </p:spPr>
        <p:txBody>
          <a:bodyPr wrap="square" rtlCol="0">
            <a:spAutoFit/>
          </a:bodyPr>
          <a:lstStyle/>
          <a:p>
            <a:r>
              <a:rPr lang="de-DE" dirty="0"/>
              <a:t>Thümmel 1813</a:t>
            </a:r>
          </a:p>
        </p:txBody>
      </p:sp>
      <p:pic>
        <p:nvPicPr>
          <p:cNvPr id="6" name="Grafik 5">
            <a:extLst>
              <a:ext uri="{FF2B5EF4-FFF2-40B4-BE49-F238E27FC236}">
                <a16:creationId xmlns:a16="http://schemas.microsoft.com/office/drawing/2014/main" id="{9AAE692D-AF36-4AD9-80E9-1CCB286644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9264" y="3140968"/>
            <a:ext cx="5301208" cy="3450655"/>
          </a:xfrm>
          <a:prstGeom prst="rect">
            <a:avLst/>
          </a:prstGeom>
        </p:spPr>
      </p:pic>
      <p:sp>
        <p:nvSpPr>
          <p:cNvPr id="7" name="Textfeld 6">
            <a:extLst>
              <a:ext uri="{FF2B5EF4-FFF2-40B4-BE49-F238E27FC236}">
                <a16:creationId xmlns:a16="http://schemas.microsoft.com/office/drawing/2014/main" id="{4A1EADC0-7652-467D-AB9A-69F3883F5C63}"/>
              </a:ext>
            </a:extLst>
          </p:cNvPr>
          <p:cNvSpPr txBox="1"/>
          <p:nvPr/>
        </p:nvSpPr>
        <p:spPr>
          <a:xfrm>
            <a:off x="6444210" y="2708920"/>
            <a:ext cx="2304254" cy="369332"/>
          </a:xfrm>
          <a:prstGeom prst="rect">
            <a:avLst/>
          </a:prstGeom>
          <a:noFill/>
        </p:spPr>
        <p:txBody>
          <a:bodyPr wrap="square" rtlCol="0">
            <a:spAutoFit/>
          </a:bodyPr>
          <a:lstStyle/>
          <a:p>
            <a:pPr algn="r"/>
            <a:r>
              <a:rPr lang="de-DE" dirty="0" err="1"/>
              <a:t>Äquid</a:t>
            </a:r>
            <a:r>
              <a:rPr lang="de-DE" dirty="0"/>
              <a:t>. 1896</a:t>
            </a:r>
          </a:p>
        </p:txBody>
      </p:sp>
    </p:spTree>
    <p:extLst>
      <p:ext uri="{BB962C8B-B14F-4D97-AF65-F5344CB8AC3E}">
        <p14:creationId xmlns:p14="http://schemas.microsoft.com/office/powerpoint/2010/main" val="3984320324"/>
      </p:ext>
    </p:extLst>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Grafik 1">
            <a:extLst>
              <a:ext uri="{FF2B5EF4-FFF2-40B4-BE49-F238E27FC236}">
                <a16:creationId xmlns:a16="http://schemas.microsoft.com/office/drawing/2014/main" id="{FA86123C-87EC-4B93-8F89-4C43193C4D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8713" y="260350"/>
            <a:ext cx="4100512" cy="237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Grafik 2">
            <a:extLst>
              <a:ext uri="{FF2B5EF4-FFF2-40B4-BE49-F238E27FC236}">
                <a16:creationId xmlns:a16="http://schemas.microsoft.com/office/drawing/2014/main" id="{E7FDF548-5660-4CF2-B1D1-6CCCC40DE9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984"/>
          <a:stretch>
            <a:fillRect/>
          </a:stretch>
        </p:blipFill>
        <p:spPr bwMode="auto">
          <a:xfrm>
            <a:off x="2051050" y="2600325"/>
            <a:ext cx="4349750" cy="248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Grafik 3">
            <a:extLst>
              <a:ext uri="{FF2B5EF4-FFF2-40B4-BE49-F238E27FC236}">
                <a16:creationId xmlns:a16="http://schemas.microsoft.com/office/drawing/2014/main" id="{FD98A040-2439-4903-A54D-EF7621B888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8" y="2852738"/>
            <a:ext cx="4232276"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58">
            <a:extLst>
              <a:ext uri="{FF2B5EF4-FFF2-40B4-BE49-F238E27FC236}">
                <a16:creationId xmlns:a16="http://schemas.microsoft.com/office/drawing/2014/main" id="{E221DE62-8074-43E4-82CB-AF5F865EA272}"/>
              </a:ext>
            </a:extLst>
          </p:cNvPr>
          <p:cNvSpPr txBox="1"/>
          <p:nvPr/>
        </p:nvSpPr>
        <p:spPr>
          <a:xfrm>
            <a:off x="1103313" y="620713"/>
            <a:ext cx="1985962" cy="609600"/>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a:lstStyle/>
          <a:p>
            <a:pPr fontAlgn="auto">
              <a:spcBef>
                <a:spcPts val="0"/>
              </a:spcBef>
              <a:spcAft>
                <a:spcPts val="0"/>
              </a:spcAft>
              <a:defRPr/>
            </a:pPr>
            <a:r>
              <a:rPr lang="de-DE" sz="2000" b="1">
                <a:latin typeface="Arial"/>
                <a:ea typeface="Calibri"/>
                <a:cs typeface="Times New Roman"/>
              </a:rPr>
              <a:t>Köthel, 1813,</a:t>
            </a:r>
            <a:endParaRPr lang="de-DE" sz="1200">
              <a:latin typeface="Arial"/>
              <a:ea typeface="Calibri"/>
              <a:cs typeface="Times New Roman"/>
            </a:endParaRPr>
          </a:p>
          <a:p>
            <a:pPr fontAlgn="auto">
              <a:spcBef>
                <a:spcPts val="0"/>
              </a:spcBef>
              <a:spcAft>
                <a:spcPts val="0"/>
              </a:spcAft>
              <a:defRPr/>
            </a:pPr>
            <a:r>
              <a:rPr lang="de-DE" sz="1200">
                <a:latin typeface="Arial"/>
                <a:ea typeface="Calibri"/>
                <a:cs typeface="Times New Roman"/>
              </a:rPr>
              <a:t>Karten von Thümmel </a:t>
            </a:r>
          </a:p>
        </p:txBody>
      </p:sp>
      <p:sp>
        <p:nvSpPr>
          <p:cNvPr id="2" name="Textfeld 1">
            <a:extLst>
              <a:ext uri="{FF2B5EF4-FFF2-40B4-BE49-F238E27FC236}">
                <a16:creationId xmlns:a16="http://schemas.microsoft.com/office/drawing/2014/main" id="{6CCBDD33-BE84-427C-B2D1-7AF3F6BB3B8C}"/>
              </a:ext>
            </a:extLst>
          </p:cNvPr>
          <p:cNvSpPr txBox="1"/>
          <p:nvPr/>
        </p:nvSpPr>
        <p:spPr>
          <a:xfrm>
            <a:off x="6732239" y="3284984"/>
            <a:ext cx="2306985" cy="2585323"/>
          </a:xfrm>
          <a:prstGeom prst="rect">
            <a:avLst/>
          </a:prstGeom>
          <a:noFill/>
        </p:spPr>
        <p:txBody>
          <a:bodyPr wrap="square" rtlCol="0">
            <a:spAutoFit/>
          </a:bodyPr>
          <a:lstStyle/>
          <a:p>
            <a:r>
              <a:rPr lang="de-DE" dirty="0">
                <a:solidFill>
                  <a:srgbClr val="00B050"/>
                </a:solidFill>
              </a:rPr>
              <a:t>noch kein Gasthof,</a:t>
            </a:r>
          </a:p>
          <a:p>
            <a:endParaRPr lang="de-DE" dirty="0">
              <a:solidFill>
                <a:srgbClr val="00B050"/>
              </a:solidFill>
            </a:endParaRPr>
          </a:p>
          <a:p>
            <a:r>
              <a:rPr lang="de-DE" dirty="0">
                <a:solidFill>
                  <a:srgbClr val="00B050"/>
                </a:solidFill>
              </a:rPr>
              <a:t>2 Güter bei </a:t>
            </a:r>
            <a:r>
              <a:rPr lang="de-DE" dirty="0" err="1">
                <a:solidFill>
                  <a:srgbClr val="00B050"/>
                </a:solidFill>
              </a:rPr>
              <a:t>Wiegner</a:t>
            </a:r>
            <a:r>
              <a:rPr lang="de-DE" dirty="0">
                <a:solidFill>
                  <a:srgbClr val="00B050"/>
                </a:solidFill>
              </a:rPr>
              <a:t>,</a:t>
            </a:r>
          </a:p>
          <a:p>
            <a:endParaRPr lang="de-DE" dirty="0">
              <a:solidFill>
                <a:srgbClr val="00B050"/>
              </a:solidFill>
            </a:endParaRPr>
          </a:p>
          <a:p>
            <a:r>
              <a:rPr lang="de-DE" dirty="0">
                <a:solidFill>
                  <a:srgbClr val="00B050"/>
                </a:solidFill>
              </a:rPr>
              <a:t>Gut Gräfe noch unten an der Straße,</a:t>
            </a:r>
          </a:p>
          <a:p>
            <a:endParaRPr lang="de-DE" dirty="0">
              <a:solidFill>
                <a:srgbClr val="00B050"/>
              </a:solidFill>
            </a:endParaRPr>
          </a:p>
          <a:p>
            <a:r>
              <a:rPr lang="de-DE" dirty="0">
                <a:solidFill>
                  <a:srgbClr val="00B050"/>
                </a:solidFill>
              </a:rPr>
              <a:t>Gut Winter neben </a:t>
            </a:r>
            <a:r>
              <a:rPr lang="de-DE" dirty="0" err="1">
                <a:solidFill>
                  <a:srgbClr val="00B050"/>
                </a:solidFill>
              </a:rPr>
              <a:t>Junghanns</a:t>
            </a:r>
            <a:r>
              <a:rPr lang="de-DE" dirty="0">
                <a:solidFill>
                  <a:srgbClr val="00B050"/>
                </a:solidFill>
              </a:rPr>
              <a:t>/Rosenow</a:t>
            </a:r>
          </a:p>
        </p:txBody>
      </p:sp>
      <p:sp>
        <p:nvSpPr>
          <p:cNvPr id="3" name="Textfeld 2">
            <a:extLst>
              <a:ext uri="{FF2B5EF4-FFF2-40B4-BE49-F238E27FC236}">
                <a16:creationId xmlns:a16="http://schemas.microsoft.com/office/drawing/2014/main" id="{EB174876-67D4-4FBC-9BF3-2F6CD809B5CD}"/>
              </a:ext>
            </a:extLst>
          </p:cNvPr>
          <p:cNvSpPr txBox="1"/>
          <p:nvPr/>
        </p:nvSpPr>
        <p:spPr>
          <a:xfrm>
            <a:off x="4427984" y="6021288"/>
            <a:ext cx="3816424" cy="369332"/>
          </a:xfrm>
          <a:prstGeom prst="rect">
            <a:avLst/>
          </a:prstGeom>
          <a:noFill/>
        </p:spPr>
        <p:txBody>
          <a:bodyPr wrap="square" rtlCol="0">
            <a:spAutoFit/>
          </a:bodyPr>
          <a:lstStyle/>
          <a:p>
            <a:r>
              <a:rPr lang="de-DE" dirty="0">
                <a:solidFill>
                  <a:srgbClr val="00B050"/>
                </a:solidFill>
              </a:rPr>
              <a:t>Das </a:t>
            </a:r>
            <a:r>
              <a:rPr lang="de-DE" dirty="0" err="1">
                <a:solidFill>
                  <a:srgbClr val="00B050"/>
                </a:solidFill>
              </a:rPr>
              <a:t>Radeland</a:t>
            </a:r>
            <a:r>
              <a:rPr lang="de-DE" dirty="0">
                <a:solidFill>
                  <a:srgbClr val="00B050"/>
                </a:solidFill>
              </a:rPr>
              <a:t>, der </a:t>
            </a:r>
            <a:r>
              <a:rPr lang="de-DE" dirty="0" err="1">
                <a:solidFill>
                  <a:srgbClr val="00B050"/>
                </a:solidFill>
              </a:rPr>
              <a:t>Leimenberg</a:t>
            </a:r>
            <a:endParaRPr lang="de-DE" dirty="0">
              <a:solidFill>
                <a:srgbClr val="00B05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Grafik 1">
            <a:extLst>
              <a:ext uri="{FF2B5EF4-FFF2-40B4-BE49-F238E27FC236}">
                <a16:creationId xmlns:a16="http://schemas.microsoft.com/office/drawing/2014/main" id="{1F964AE5-EF8B-4932-9EF6-71739E216D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9538" y="487363"/>
            <a:ext cx="504507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Grafik 2">
            <a:extLst>
              <a:ext uri="{FF2B5EF4-FFF2-40B4-BE49-F238E27FC236}">
                <a16:creationId xmlns:a16="http://schemas.microsoft.com/office/drawing/2014/main" id="{B0FB6652-C8D5-461C-87AB-BC510AECD3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2133600"/>
            <a:ext cx="4968875" cy="298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feld 50">
            <a:extLst>
              <a:ext uri="{FF2B5EF4-FFF2-40B4-BE49-F238E27FC236}">
                <a16:creationId xmlns:a16="http://schemas.microsoft.com/office/drawing/2014/main" id="{333AC699-8FE5-4E1D-BC63-61CE775C7349}"/>
              </a:ext>
            </a:extLst>
          </p:cNvPr>
          <p:cNvSpPr txBox="1"/>
          <p:nvPr/>
        </p:nvSpPr>
        <p:spPr>
          <a:xfrm>
            <a:off x="539750" y="333375"/>
            <a:ext cx="1903413" cy="773113"/>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a:lstStyle/>
          <a:p>
            <a:pPr fontAlgn="auto">
              <a:spcBef>
                <a:spcPts val="0"/>
              </a:spcBef>
              <a:spcAft>
                <a:spcPts val="0"/>
              </a:spcAft>
              <a:defRPr/>
            </a:pPr>
            <a:r>
              <a:rPr lang="de-DE" sz="2000" b="1">
                <a:latin typeface="Arial"/>
                <a:ea typeface="Calibri"/>
                <a:cs typeface="Times New Roman"/>
              </a:rPr>
              <a:t>Köthel, 1878,</a:t>
            </a:r>
            <a:endParaRPr lang="de-DE" sz="1200">
              <a:latin typeface="Arial"/>
              <a:ea typeface="Calibri"/>
              <a:cs typeface="Times New Roman"/>
            </a:endParaRPr>
          </a:p>
          <a:p>
            <a:pPr fontAlgn="auto">
              <a:spcBef>
                <a:spcPts val="0"/>
              </a:spcBef>
              <a:spcAft>
                <a:spcPts val="0"/>
              </a:spcAft>
              <a:defRPr/>
            </a:pPr>
            <a:r>
              <a:rPr lang="de-DE" sz="1200">
                <a:latin typeface="Arial"/>
                <a:ea typeface="Calibri"/>
                <a:cs typeface="Times New Roman"/>
              </a:rPr>
              <a:t>Äquidistantenkarte Sachsen</a:t>
            </a:r>
          </a:p>
        </p:txBody>
      </p:sp>
      <p:sp>
        <p:nvSpPr>
          <p:cNvPr id="2" name="Textfeld 1">
            <a:extLst>
              <a:ext uri="{FF2B5EF4-FFF2-40B4-BE49-F238E27FC236}">
                <a16:creationId xmlns:a16="http://schemas.microsoft.com/office/drawing/2014/main" id="{3D440062-E22E-4A18-8317-43F1E63AE828}"/>
              </a:ext>
            </a:extLst>
          </p:cNvPr>
          <p:cNvSpPr txBox="1"/>
          <p:nvPr/>
        </p:nvSpPr>
        <p:spPr>
          <a:xfrm>
            <a:off x="5436096" y="5517232"/>
            <a:ext cx="3456384" cy="923330"/>
          </a:xfrm>
          <a:prstGeom prst="rect">
            <a:avLst/>
          </a:prstGeom>
          <a:noFill/>
        </p:spPr>
        <p:txBody>
          <a:bodyPr wrap="square" rtlCol="0">
            <a:spAutoFit/>
          </a:bodyPr>
          <a:lstStyle/>
          <a:p>
            <a:r>
              <a:rPr lang="de-DE" dirty="0">
                <a:solidFill>
                  <a:srgbClr val="00B050"/>
                </a:solidFill>
              </a:rPr>
              <a:t>Gut Gräfe jetzt „oben“,</a:t>
            </a:r>
          </a:p>
          <a:p>
            <a:r>
              <a:rPr lang="de-DE" dirty="0">
                <a:solidFill>
                  <a:srgbClr val="00B050"/>
                </a:solidFill>
              </a:rPr>
              <a:t>Feldweg durch das Gut </a:t>
            </a:r>
            <a:r>
              <a:rPr lang="de-DE" dirty="0" err="1">
                <a:solidFill>
                  <a:srgbClr val="00B050"/>
                </a:solidFill>
              </a:rPr>
              <a:t>Junghanns</a:t>
            </a:r>
            <a:r>
              <a:rPr lang="de-DE" dirty="0">
                <a:solidFill>
                  <a:srgbClr val="00B050"/>
                </a:solidFill>
              </a:rPr>
              <a:t>,</a:t>
            </a:r>
          </a:p>
          <a:p>
            <a:r>
              <a:rPr lang="de-DE" dirty="0">
                <a:solidFill>
                  <a:srgbClr val="00B050"/>
                </a:solidFill>
              </a:rPr>
              <a:t>Die Keitel fehlt!</a:t>
            </a:r>
          </a:p>
        </p:txBody>
      </p:sp>
    </p:spTree>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Grafik 1">
            <a:extLst>
              <a:ext uri="{FF2B5EF4-FFF2-40B4-BE49-F238E27FC236}">
                <a16:creationId xmlns:a16="http://schemas.microsoft.com/office/drawing/2014/main" id="{59D1FEA6-0591-4F27-860C-1205DE6D2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4143" y="1244600"/>
            <a:ext cx="7018337" cy="528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extfeld 2">
            <a:extLst>
              <a:ext uri="{FF2B5EF4-FFF2-40B4-BE49-F238E27FC236}">
                <a16:creationId xmlns:a16="http://schemas.microsoft.com/office/drawing/2014/main" id="{840C5860-417F-4419-BB87-BB48989FC8F8}"/>
              </a:ext>
            </a:extLst>
          </p:cNvPr>
          <p:cNvSpPr txBox="1">
            <a:spLocks noChangeArrowheads="1"/>
          </p:cNvSpPr>
          <p:nvPr/>
        </p:nvSpPr>
        <p:spPr bwMode="auto">
          <a:xfrm>
            <a:off x="250825" y="260350"/>
            <a:ext cx="36734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sz="2400" b="1">
                <a:latin typeface="Arial" panose="020B0604020202020204" pitchFamily="34" charset="0"/>
                <a:ea typeface="Calibri" panose="020F0502020204030204" pitchFamily="34" charset="0"/>
                <a:cs typeface="Times New Roman" panose="02020603050405020304" pitchFamily="18" charset="0"/>
              </a:rPr>
              <a:t>Tettau, um 1800, </a:t>
            </a:r>
            <a:endParaRPr lang="de-DE" altLang="de-DE" sz="2400">
              <a:latin typeface="Arial" panose="020B0604020202020204" pitchFamily="34" charset="0"/>
              <a:ea typeface="Calibri" panose="020F0502020204030204" pitchFamily="34" charset="0"/>
              <a:cs typeface="Times New Roman" panose="02020603050405020304" pitchFamily="18" charset="0"/>
            </a:endParaRPr>
          </a:p>
          <a:p>
            <a:r>
              <a:rPr lang="de-DE" altLang="de-DE" sz="1600">
                <a:latin typeface="Arial" panose="020B0604020202020204" pitchFamily="34" charset="0"/>
                <a:ea typeface="Calibri" panose="020F0502020204030204" pitchFamily="34" charset="0"/>
                <a:cs typeface="Times New Roman" panose="02020603050405020304" pitchFamily="18" charset="0"/>
              </a:rPr>
              <a:t>Meilenblätter von Sachsen, Freiberger Exemplar, Übersicht</a:t>
            </a:r>
          </a:p>
        </p:txBody>
      </p:sp>
      <p:sp>
        <p:nvSpPr>
          <p:cNvPr id="2" name="Textfeld 1">
            <a:extLst>
              <a:ext uri="{FF2B5EF4-FFF2-40B4-BE49-F238E27FC236}">
                <a16:creationId xmlns:a16="http://schemas.microsoft.com/office/drawing/2014/main" id="{32B724DB-C2FD-47E9-B2AF-B1E0369B3016}"/>
              </a:ext>
            </a:extLst>
          </p:cNvPr>
          <p:cNvSpPr txBox="1"/>
          <p:nvPr/>
        </p:nvSpPr>
        <p:spPr>
          <a:xfrm>
            <a:off x="6156176" y="260350"/>
            <a:ext cx="2304256" cy="369332"/>
          </a:xfrm>
          <a:prstGeom prst="rect">
            <a:avLst/>
          </a:prstGeom>
          <a:noFill/>
        </p:spPr>
        <p:txBody>
          <a:bodyPr wrap="square" rtlCol="0">
            <a:spAutoFit/>
          </a:bodyPr>
          <a:lstStyle/>
          <a:p>
            <a:r>
              <a:rPr lang="de-DE" dirty="0">
                <a:solidFill>
                  <a:srgbClr val="00B050"/>
                </a:solidFill>
              </a:rPr>
              <a:t>Die alte Windmühle</a:t>
            </a:r>
          </a:p>
        </p:txBody>
      </p:sp>
      <p:sp>
        <p:nvSpPr>
          <p:cNvPr id="3" name="Textfeld 2">
            <a:extLst>
              <a:ext uri="{FF2B5EF4-FFF2-40B4-BE49-F238E27FC236}">
                <a16:creationId xmlns:a16="http://schemas.microsoft.com/office/drawing/2014/main" id="{2F44DBF3-E018-4E54-9886-CC41C9227FEA}"/>
              </a:ext>
            </a:extLst>
          </p:cNvPr>
          <p:cNvSpPr txBox="1"/>
          <p:nvPr/>
        </p:nvSpPr>
        <p:spPr>
          <a:xfrm>
            <a:off x="1" y="2708920"/>
            <a:ext cx="1874142" cy="2862322"/>
          </a:xfrm>
          <a:prstGeom prst="rect">
            <a:avLst/>
          </a:prstGeom>
          <a:noFill/>
        </p:spPr>
        <p:txBody>
          <a:bodyPr wrap="square" rtlCol="0">
            <a:spAutoFit/>
          </a:bodyPr>
          <a:lstStyle/>
          <a:p>
            <a:r>
              <a:rPr lang="de-DE" dirty="0">
                <a:solidFill>
                  <a:srgbClr val="00B050"/>
                </a:solidFill>
              </a:rPr>
              <a:t>Der Leichenweg,</a:t>
            </a:r>
          </a:p>
          <a:p>
            <a:endParaRPr lang="de-DE" dirty="0">
              <a:solidFill>
                <a:srgbClr val="00B050"/>
              </a:solidFill>
            </a:endParaRPr>
          </a:p>
          <a:p>
            <a:r>
              <a:rPr lang="de-DE" dirty="0">
                <a:solidFill>
                  <a:srgbClr val="00B050"/>
                </a:solidFill>
              </a:rPr>
              <a:t>Der heilige Garten,</a:t>
            </a:r>
          </a:p>
          <a:p>
            <a:endParaRPr lang="de-DE" dirty="0">
              <a:solidFill>
                <a:srgbClr val="00B050"/>
              </a:solidFill>
            </a:endParaRPr>
          </a:p>
          <a:p>
            <a:r>
              <a:rPr lang="de-DE" dirty="0">
                <a:solidFill>
                  <a:srgbClr val="00B050"/>
                </a:solidFill>
              </a:rPr>
              <a:t>Der Kalbskopf,</a:t>
            </a:r>
          </a:p>
          <a:p>
            <a:endParaRPr lang="de-DE" dirty="0">
              <a:solidFill>
                <a:srgbClr val="00B050"/>
              </a:solidFill>
            </a:endParaRPr>
          </a:p>
          <a:p>
            <a:r>
              <a:rPr lang="de-DE" dirty="0">
                <a:solidFill>
                  <a:srgbClr val="00B050"/>
                </a:solidFill>
              </a:rPr>
              <a:t>Der Pfarrweg (nach Breitenbach)</a:t>
            </a:r>
          </a:p>
        </p:txBody>
      </p:sp>
    </p:spTree>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20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Grafik 1">
            <a:extLst>
              <a:ext uri="{FF2B5EF4-FFF2-40B4-BE49-F238E27FC236}">
                <a16:creationId xmlns:a16="http://schemas.microsoft.com/office/drawing/2014/main" id="{C4CC0310-5AD7-4823-A043-135A6CF01A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2392363"/>
            <a:ext cx="709295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Grafik 2">
            <a:extLst>
              <a:ext uri="{FF2B5EF4-FFF2-40B4-BE49-F238E27FC236}">
                <a16:creationId xmlns:a16="http://schemas.microsoft.com/office/drawing/2014/main" id="{641126C1-7DDF-4E94-8C8A-689B9B9ED3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498"/>
          <a:stretch>
            <a:fillRect/>
          </a:stretch>
        </p:blipFill>
        <p:spPr bwMode="auto">
          <a:xfrm>
            <a:off x="5076825" y="115888"/>
            <a:ext cx="3663950" cy="2717800"/>
          </a:xfrm>
          <a:prstGeom prst="rect">
            <a:avLst/>
          </a:prstGeom>
          <a:noFill/>
          <a:ln w="9525" algn="ctr">
            <a:solidFill>
              <a:srgbClr val="000000"/>
            </a:solidFill>
            <a:round/>
            <a:headEnd/>
            <a:tailEnd/>
          </a:ln>
          <a:extLst>
            <a:ext uri="{909E8E84-426E-40DD-AFC4-6F175D3DCCD1}">
              <a14:hiddenFill xmlns:a14="http://schemas.microsoft.com/office/drawing/2010/main">
                <a:solidFill>
                  <a:srgbClr val="FFFFFF"/>
                </a:solidFill>
              </a14:hiddenFill>
            </a:ext>
          </a:extLst>
        </p:spPr>
      </p:pic>
      <p:sp>
        <p:nvSpPr>
          <p:cNvPr id="18436" name="Textfeld 3">
            <a:extLst>
              <a:ext uri="{FF2B5EF4-FFF2-40B4-BE49-F238E27FC236}">
                <a16:creationId xmlns:a16="http://schemas.microsoft.com/office/drawing/2014/main" id="{33B05B5A-CCD8-403F-95A0-6EDBF81E1677}"/>
              </a:ext>
            </a:extLst>
          </p:cNvPr>
          <p:cNvSpPr txBox="1">
            <a:spLocks noChangeArrowheads="1"/>
          </p:cNvSpPr>
          <p:nvPr/>
        </p:nvSpPr>
        <p:spPr bwMode="auto">
          <a:xfrm>
            <a:off x="323850" y="260350"/>
            <a:ext cx="35464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b="1"/>
              <a:t>Tettau, Wünschendorf, Oberdorf, um 1800, </a:t>
            </a:r>
            <a:endParaRPr lang="de-DE" altLang="de-DE"/>
          </a:p>
          <a:p>
            <a:r>
              <a:rPr lang="de-DE" altLang="de-DE"/>
              <a:t>Meilenblätter von Sachsen, Berliner Exemplar, Details</a:t>
            </a:r>
          </a:p>
        </p:txBody>
      </p:sp>
      <p:sp>
        <p:nvSpPr>
          <p:cNvPr id="2" name="Textfeld 1">
            <a:extLst>
              <a:ext uri="{FF2B5EF4-FFF2-40B4-BE49-F238E27FC236}">
                <a16:creationId xmlns:a16="http://schemas.microsoft.com/office/drawing/2014/main" id="{C80720BD-B4F8-482A-B05C-2CF4C81D165F}"/>
              </a:ext>
            </a:extLst>
          </p:cNvPr>
          <p:cNvSpPr txBox="1"/>
          <p:nvPr/>
        </p:nvSpPr>
        <p:spPr>
          <a:xfrm>
            <a:off x="7596336" y="4653136"/>
            <a:ext cx="1440160" cy="2031325"/>
          </a:xfrm>
          <a:prstGeom prst="rect">
            <a:avLst/>
          </a:prstGeom>
          <a:noFill/>
        </p:spPr>
        <p:txBody>
          <a:bodyPr wrap="square" rtlCol="0">
            <a:spAutoFit/>
          </a:bodyPr>
          <a:lstStyle/>
          <a:p>
            <a:r>
              <a:rPr lang="de-DE" dirty="0">
                <a:solidFill>
                  <a:srgbClr val="00B050"/>
                </a:solidFill>
              </a:rPr>
              <a:t>Gut hinter Leithold;</a:t>
            </a:r>
          </a:p>
          <a:p>
            <a:endParaRPr lang="de-DE" dirty="0">
              <a:solidFill>
                <a:srgbClr val="00B050"/>
              </a:solidFill>
            </a:endParaRPr>
          </a:p>
          <a:p>
            <a:r>
              <a:rPr lang="de-DE" dirty="0">
                <a:solidFill>
                  <a:srgbClr val="00B050"/>
                </a:solidFill>
              </a:rPr>
              <a:t>Gut (</a:t>
            </a:r>
            <a:r>
              <a:rPr lang="de-DE" dirty="0" err="1">
                <a:solidFill>
                  <a:srgbClr val="00B050"/>
                </a:solidFill>
              </a:rPr>
              <a:t>Heimer</a:t>
            </a:r>
            <a:r>
              <a:rPr lang="de-DE" dirty="0">
                <a:solidFill>
                  <a:srgbClr val="00B050"/>
                </a:solidFill>
              </a:rPr>
              <a:t>?) gegenüber vom Gasthof</a:t>
            </a:r>
          </a:p>
        </p:txBody>
      </p:sp>
      <p:sp>
        <p:nvSpPr>
          <p:cNvPr id="3" name="Textfeld 2">
            <a:extLst>
              <a:ext uri="{FF2B5EF4-FFF2-40B4-BE49-F238E27FC236}">
                <a16:creationId xmlns:a16="http://schemas.microsoft.com/office/drawing/2014/main" id="{7AAF9A9D-9748-4D2F-B69D-870DA5CD1BE8}"/>
              </a:ext>
            </a:extLst>
          </p:cNvPr>
          <p:cNvSpPr txBox="1"/>
          <p:nvPr/>
        </p:nvSpPr>
        <p:spPr>
          <a:xfrm>
            <a:off x="2699792" y="1340768"/>
            <a:ext cx="2088232" cy="369332"/>
          </a:xfrm>
          <a:prstGeom prst="rect">
            <a:avLst/>
          </a:prstGeom>
          <a:noFill/>
        </p:spPr>
        <p:txBody>
          <a:bodyPr wrap="square" rtlCol="0">
            <a:spAutoFit/>
          </a:bodyPr>
          <a:lstStyle/>
          <a:p>
            <a:r>
              <a:rPr lang="de-DE" dirty="0">
                <a:solidFill>
                  <a:srgbClr val="00B050"/>
                </a:solidFill>
              </a:rPr>
              <a:t>Oberdorf 2 Straßen</a:t>
            </a:r>
          </a:p>
        </p:txBody>
      </p:sp>
    </p:spTree>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20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Grafik 3">
            <a:extLst>
              <a:ext uri="{FF2B5EF4-FFF2-40B4-BE49-F238E27FC236}">
                <a16:creationId xmlns:a16="http://schemas.microsoft.com/office/drawing/2014/main" id="{F894A523-3D13-4C53-AA6F-6BADC22940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3213100"/>
            <a:ext cx="3521075" cy="350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Grafik 4">
            <a:extLst>
              <a:ext uri="{FF2B5EF4-FFF2-40B4-BE49-F238E27FC236}">
                <a16:creationId xmlns:a16="http://schemas.microsoft.com/office/drawing/2014/main" id="{4BF8E19F-AF1B-4A76-AFD2-006623C5B0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2147888"/>
            <a:ext cx="4732337"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Grafik 5">
            <a:extLst>
              <a:ext uri="{FF2B5EF4-FFF2-40B4-BE49-F238E27FC236}">
                <a16:creationId xmlns:a16="http://schemas.microsoft.com/office/drawing/2014/main" id="{2E369EF0-7FFD-4E49-B610-D787B8F850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36" r="17999"/>
          <a:stretch>
            <a:fillRect/>
          </a:stretch>
        </p:blipFill>
        <p:spPr bwMode="auto">
          <a:xfrm>
            <a:off x="5949950" y="2276475"/>
            <a:ext cx="3159125" cy="245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52">
            <a:extLst>
              <a:ext uri="{FF2B5EF4-FFF2-40B4-BE49-F238E27FC236}">
                <a16:creationId xmlns:a16="http://schemas.microsoft.com/office/drawing/2014/main" id="{EE9B951A-5E30-4251-8B75-01E4797A3A26}"/>
              </a:ext>
            </a:extLst>
          </p:cNvPr>
          <p:cNvSpPr txBox="1"/>
          <p:nvPr/>
        </p:nvSpPr>
        <p:spPr>
          <a:xfrm>
            <a:off x="611188" y="188913"/>
            <a:ext cx="2108200" cy="11715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a:lstStyle/>
          <a:p>
            <a:pPr fontAlgn="auto">
              <a:spcBef>
                <a:spcPts val="0"/>
              </a:spcBef>
              <a:spcAft>
                <a:spcPts val="0"/>
              </a:spcAft>
              <a:defRPr/>
            </a:pPr>
            <a:r>
              <a:rPr lang="de-DE" sz="2000" b="1" dirty="0" err="1">
                <a:latin typeface="Arial"/>
                <a:ea typeface="Calibri"/>
                <a:cs typeface="Times New Roman"/>
              </a:rPr>
              <a:t>Tettau</a:t>
            </a:r>
            <a:r>
              <a:rPr lang="de-DE" sz="2000" b="1" dirty="0">
                <a:latin typeface="Arial"/>
                <a:ea typeface="Calibri"/>
                <a:cs typeface="Times New Roman"/>
              </a:rPr>
              <a:t>, </a:t>
            </a:r>
            <a:r>
              <a:rPr lang="de-DE" sz="2000" b="1" dirty="0" err="1">
                <a:latin typeface="Arial"/>
                <a:ea typeface="Calibri"/>
                <a:cs typeface="Times New Roman"/>
              </a:rPr>
              <a:t>Wünschendorf</a:t>
            </a:r>
            <a:r>
              <a:rPr lang="de-DE" sz="2000" b="1" dirty="0">
                <a:latin typeface="Arial"/>
                <a:ea typeface="Calibri"/>
                <a:cs typeface="Times New Roman"/>
              </a:rPr>
              <a:t>, Oberdorf, 1878,</a:t>
            </a:r>
            <a:endParaRPr lang="de-DE" sz="1200" dirty="0">
              <a:latin typeface="Arial"/>
              <a:ea typeface="Calibri"/>
              <a:cs typeface="Times New Roman"/>
            </a:endParaRPr>
          </a:p>
          <a:p>
            <a:pPr fontAlgn="auto">
              <a:spcBef>
                <a:spcPts val="0"/>
              </a:spcBef>
              <a:spcAft>
                <a:spcPts val="0"/>
              </a:spcAft>
              <a:defRPr/>
            </a:pPr>
            <a:r>
              <a:rPr lang="de-DE" sz="1200" dirty="0" err="1">
                <a:latin typeface="Arial"/>
                <a:ea typeface="Calibri"/>
                <a:cs typeface="Times New Roman"/>
              </a:rPr>
              <a:t>Äquidistantenkarte</a:t>
            </a:r>
            <a:r>
              <a:rPr lang="de-DE" sz="1200" dirty="0">
                <a:latin typeface="Arial"/>
                <a:ea typeface="Calibri"/>
                <a:cs typeface="Times New Roman"/>
              </a:rPr>
              <a:t> Sachsen</a:t>
            </a:r>
          </a:p>
        </p:txBody>
      </p:sp>
    </p:spTree>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Grafik 1">
            <a:extLst>
              <a:ext uri="{FF2B5EF4-FFF2-40B4-BE49-F238E27FC236}">
                <a16:creationId xmlns:a16="http://schemas.microsoft.com/office/drawing/2014/main" id="{9E0741ED-854C-405A-97B1-DBE529F2BC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513" y="115888"/>
            <a:ext cx="6769100" cy="662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feld 52">
            <a:extLst>
              <a:ext uri="{FF2B5EF4-FFF2-40B4-BE49-F238E27FC236}">
                <a16:creationId xmlns:a16="http://schemas.microsoft.com/office/drawing/2014/main" id="{E07BB7D2-3CA5-46EA-A88B-042BC4C9CE4E}"/>
              </a:ext>
            </a:extLst>
          </p:cNvPr>
          <p:cNvSpPr txBox="1"/>
          <p:nvPr/>
        </p:nvSpPr>
        <p:spPr>
          <a:xfrm>
            <a:off x="160338" y="3768725"/>
            <a:ext cx="2108200" cy="1173163"/>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a:lstStyle/>
          <a:p>
            <a:pPr fontAlgn="auto">
              <a:spcBef>
                <a:spcPts val="0"/>
              </a:spcBef>
              <a:spcAft>
                <a:spcPts val="0"/>
              </a:spcAft>
              <a:defRPr/>
            </a:pPr>
            <a:r>
              <a:rPr lang="de-DE" sz="2000" b="1" dirty="0" err="1">
                <a:latin typeface="Arial"/>
                <a:ea typeface="Calibri"/>
                <a:cs typeface="Times New Roman"/>
              </a:rPr>
              <a:t>Tettau</a:t>
            </a:r>
            <a:r>
              <a:rPr lang="de-DE" sz="2000" b="1" dirty="0">
                <a:latin typeface="Arial"/>
                <a:ea typeface="Calibri"/>
                <a:cs typeface="Times New Roman"/>
              </a:rPr>
              <a:t>, </a:t>
            </a:r>
            <a:r>
              <a:rPr lang="de-DE" sz="2000" b="1" dirty="0" err="1">
                <a:latin typeface="Arial"/>
                <a:ea typeface="Calibri"/>
                <a:cs typeface="Times New Roman"/>
              </a:rPr>
              <a:t>Wünschendorf</a:t>
            </a:r>
            <a:r>
              <a:rPr lang="de-DE" sz="2000" b="1" dirty="0">
                <a:latin typeface="Arial"/>
                <a:ea typeface="Calibri"/>
                <a:cs typeface="Times New Roman"/>
              </a:rPr>
              <a:t>, Oberdorf, 1878,</a:t>
            </a:r>
            <a:endParaRPr lang="de-DE" sz="1200" dirty="0">
              <a:latin typeface="Arial"/>
              <a:ea typeface="Calibri"/>
              <a:cs typeface="Times New Roman"/>
            </a:endParaRPr>
          </a:p>
          <a:p>
            <a:pPr fontAlgn="auto">
              <a:spcBef>
                <a:spcPts val="0"/>
              </a:spcBef>
              <a:spcAft>
                <a:spcPts val="0"/>
              </a:spcAft>
              <a:defRPr/>
            </a:pPr>
            <a:r>
              <a:rPr lang="de-DE" sz="1200" dirty="0" err="1">
                <a:latin typeface="Arial"/>
                <a:ea typeface="Calibri"/>
                <a:cs typeface="Times New Roman"/>
              </a:rPr>
              <a:t>Äquidistantenkarte</a:t>
            </a:r>
            <a:r>
              <a:rPr lang="de-DE" sz="1200" dirty="0">
                <a:latin typeface="Arial"/>
                <a:ea typeface="Calibri"/>
                <a:cs typeface="Times New Roman"/>
              </a:rPr>
              <a:t> Sachsen</a:t>
            </a:r>
          </a:p>
        </p:txBody>
      </p:sp>
      <p:sp>
        <p:nvSpPr>
          <p:cNvPr id="2" name="Textfeld 1">
            <a:extLst>
              <a:ext uri="{FF2B5EF4-FFF2-40B4-BE49-F238E27FC236}">
                <a16:creationId xmlns:a16="http://schemas.microsoft.com/office/drawing/2014/main" id="{0F1DA10C-C35A-4D82-AD92-CC62301B5A73}"/>
              </a:ext>
            </a:extLst>
          </p:cNvPr>
          <p:cNvSpPr txBox="1"/>
          <p:nvPr/>
        </p:nvSpPr>
        <p:spPr>
          <a:xfrm>
            <a:off x="160338" y="1052736"/>
            <a:ext cx="1891382" cy="1477328"/>
          </a:xfrm>
          <a:prstGeom prst="rect">
            <a:avLst/>
          </a:prstGeom>
          <a:noFill/>
        </p:spPr>
        <p:txBody>
          <a:bodyPr wrap="square" rtlCol="0">
            <a:spAutoFit/>
          </a:bodyPr>
          <a:lstStyle/>
          <a:p>
            <a:r>
              <a:rPr lang="de-DE" dirty="0">
                <a:solidFill>
                  <a:srgbClr val="00B050"/>
                </a:solidFill>
              </a:rPr>
              <a:t>„Gewerbegebiet“ Tettau,</a:t>
            </a:r>
          </a:p>
          <a:p>
            <a:r>
              <a:rPr lang="de-DE" dirty="0">
                <a:solidFill>
                  <a:srgbClr val="00B050"/>
                </a:solidFill>
              </a:rPr>
              <a:t>Straßenführung Koblenz,</a:t>
            </a:r>
          </a:p>
          <a:p>
            <a:r>
              <a:rPr lang="de-DE" dirty="0">
                <a:solidFill>
                  <a:srgbClr val="00B050"/>
                </a:solidFill>
              </a:rPr>
              <a:t>Landesgrenze</a:t>
            </a:r>
          </a:p>
        </p:txBody>
      </p:sp>
    </p:spTree>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20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A347F147-4E86-4442-8532-9741E94C1D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062" y="1133475"/>
            <a:ext cx="8143875" cy="4591050"/>
          </a:xfrm>
          <a:prstGeom prst="rect">
            <a:avLst/>
          </a:prstGeom>
        </p:spPr>
      </p:pic>
      <p:sp>
        <p:nvSpPr>
          <p:cNvPr id="4" name="Textfeld 3">
            <a:extLst>
              <a:ext uri="{FF2B5EF4-FFF2-40B4-BE49-F238E27FC236}">
                <a16:creationId xmlns:a16="http://schemas.microsoft.com/office/drawing/2014/main" id="{7EB40C3E-11F9-4826-8670-3A34016AB54A}"/>
              </a:ext>
            </a:extLst>
          </p:cNvPr>
          <p:cNvSpPr txBox="1"/>
          <p:nvPr/>
        </p:nvSpPr>
        <p:spPr>
          <a:xfrm>
            <a:off x="6300192" y="5805264"/>
            <a:ext cx="2376264" cy="369332"/>
          </a:xfrm>
          <a:prstGeom prst="rect">
            <a:avLst/>
          </a:prstGeom>
          <a:noFill/>
        </p:spPr>
        <p:txBody>
          <a:bodyPr wrap="square" rtlCol="0">
            <a:spAutoFit/>
          </a:bodyPr>
          <a:lstStyle/>
          <a:p>
            <a:pPr algn="r"/>
            <a:r>
              <a:rPr lang="de-DE" dirty="0" err="1"/>
              <a:t>MTBlatt</a:t>
            </a:r>
            <a:r>
              <a:rPr lang="de-DE" dirty="0"/>
              <a:t> 1920</a:t>
            </a:r>
          </a:p>
        </p:txBody>
      </p:sp>
    </p:spTree>
    <p:extLst>
      <p:ext uri="{BB962C8B-B14F-4D97-AF65-F5344CB8AC3E}">
        <p14:creationId xmlns:p14="http://schemas.microsoft.com/office/powerpoint/2010/main" val="3625825521"/>
      </p:ext>
    </p:extLst>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Grafik 1">
            <a:extLst>
              <a:ext uri="{FF2B5EF4-FFF2-40B4-BE49-F238E27FC236}">
                <a16:creationId xmlns:a16="http://schemas.microsoft.com/office/drawing/2014/main" id="{2BFD2C81-E0AB-4C34-A837-E517C6D0F6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43475"/>
          <a:stretch>
            <a:fillRect/>
          </a:stretch>
        </p:blipFill>
        <p:spPr bwMode="auto">
          <a:xfrm>
            <a:off x="1670050" y="2455863"/>
            <a:ext cx="1897063" cy="435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Grafik 2">
            <a:extLst>
              <a:ext uri="{FF2B5EF4-FFF2-40B4-BE49-F238E27FC236}">
                <a16:creationId xmlns:a16="http://schemas.microsoft.com/office/drawing/2014/main" id="{27E410AE-5DEC-4942-9C43-61D401CC2F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40910"/>
          <a:stretch>
            <a:fillRect/>
          </a:stretch>
        </p:blipFill>
        <p:spPr bwMode="auto">
          <a:xfrm>
            <a:off x="1701800" y="152400"/>
            <a:ext cx="2798763" cy="424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Grafik 3">
            <a:extLst>
              <a:ext uri="{FF2B5EF4-FFF2-40B4-BE49-F238E27FC236}">
                <a16:creationId xmlns:a16="http://schemas.microsoft.com/office/drawing/2014/main" id="{F25391D9-BCB9-4510-8AD2-17D2126917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2205038"/>
            <a:ext cx="2951162"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54">
            <a:extLst>
              <a:ext uri="{FF2B5EF4-FFF2-40B4-BE49-F238E27FC236}">
                <a16:creationId xmlns:a16="http://schemas.microsoft.com/office/drawing/2014/main" id="{D804EFBB-12B0-4CCF-ADE1-9E0ED9BA42CC}"/>
              </a:ext>
            </a:extLst>
          </p:cNvPr>
          <p:cNvSpPr txBox="1"/>
          <p:nvPr/>
        </p:nvSpPr>
        <p:spPr>
          <a:xfrm>
            <a:off x="6875463" y="152400"/>
            <a:ext cx="1839912" cy="172402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a:lstStyle/>
          <a:p>
            <a:pPr fontAlgn="auto">
              <a:spcBef>
                <a:spcPts val="0"/>
              </a:spcBef>
              <a:spcAft>
                <a:spcPts val="0"/>
              </a:spcAft>
              <a:defRPr/>
            </a:pPr>
            <a:r>
              <a:rPr lang="de-DE" sz="2000" b="1">
                <a:latin typeface="Arial"/>
                <a:ea typeface="Calibri"/>
                <a:cs typeface="Times New Roman"/>
              </a:rPr>
              <a:t>Pfaffroda, Breitenbach, um 1800,</a:t>
            </a:r>
            <a:endParaRPr lang="de-DE" sz="1200">
              <a:latin typeface="Arial"/>
              <a:ea typeface="Calibri"/>
              <a:cs typeface="Times New Roman"/>
            </a:endParaRPr>
          </a:p>
          <a:p>
            <a:pPr fontAlgn="auto">
              <a:spcBef>
                <a:spcPts val="0"/>
              </a:spcBef>
              <a:spcAft>
                <a:spcPts val="0"/>
              </a:spcAft>
              <a:defRPr/>
            </a:pPr>
            <a:r>
              <a:rPr lang="de-DE" sz="1200">
                <a:latin typeface="Arial"/>
                <a:ea typeface="Calibri"/>
                <a:cs typeface="Times New Roman"/>
              </a:rPr>
              <a:t>Meilenblätter von Sachsen, </a:t>
            </a:r>
          </a:p>
          <a:p>
            <a:pPr fontAlgn="auto">
              <a:spcBef>
                <a:spcPts val="0"/>
              </a:spcBef>
              <a:spcAft>
                <a:spcPts val="0"/>
              </a:spcAft>
              <a:defRPr/>
            </a:pPr>
            <a:r>
              <a:rPr lang="de-DE" sz="1200">
                <a:latin typeface="Arial"/>
                <a:ea typeface="Calibri"/>
                <a:cs typeface="Times New Roman"/>
              </a:rPr>
              <a:t>Freiberger Exemplar, </a:t>
            </a:r>
          </a:p>
          <a:p>
            <a:pPr fontAlgn="auto">
              <a:spcBef>
                <a:spcPts val="0"/>
              </a:spcBef>
              <a:spcAft>
                <a:spcPts val="0"/>
              </a:spcAft>
              <a:defRPr/>
            </a:pPr>
            <a:r>
              <a:rPr lang="de-DE" sz="1200">
                <a:latin typeface="Arial"/>
                <a:ea typeface="Calibri"/>
                <a:cs typeface="Times New Roman"/>
              </a:rPr>
              <a:t>Details</a:t>
            </a:r>
          </a:p>
        </p:txBody>
      </p:sp>
      <p:sp>
        <p:nvSpPr>
          <p:cNvPr id="21510" name="Textfeld 5">
            <a:extLst>
              <a:ext uri="{FF2B5EF4-FFF2-40B4-BE49-F238E27FC236}">
                <a16:creationId xmlns:a16="http://schemas.microsoft.com/office/drawing/2014/main" id="{9516D1C1-B36F-434B-BB43-D1D3DEC0DDE7}"/>
              </a:ext>
            </a:extLst>
          </p:cNvPr>
          <p:cNvSpPr txBox="1">
            <a:spLocks noChangeArrowheads="1"/>
          </p:cNvSpPr>
          <p:nvPr/>
        </p:nvSpPr>
        <p:spPr bwMode="auto">
          <a:xfrm>
            <a:off x="4067175" y="4941888"/>
            <a:ext cx="482600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i="1" dirty="0">
                <a:solidFill>
                  <a:srgbClr val="00B050"/>
                </a:solidFill>
              </a:rPr>
              <a:t>Flurnamen auf der Karte: der breite Busch, die kleine Straße, der Pfaffen Weg (von Schönberg, </a:t>
            </a:r>
            <a:r>
              <a:rPr lang="de-DE" altLang="de-DE" i="1" dirty="0" err="1">
                <a:solidFill>
                  <a:srgbClr val="00B050"/>
                </a:solidFill>
              </a:rPr>
              <a:t>Pfaffroda</a:t>
            </a:r>
            <a:r>
              <a:rPr lang="de-DE" altLang="de-DE" i="1" dirty="0">
                <a:solidFill>
                  <a:srgbClr val="00B050"/>
                </a:solidFill>
              </a:rPr>
              <a:t> gehörte kirchlich zu Schönberg), das </a:t>
            </a:r>
            <a:r>
              <a:rPr lang="de-DE" altLang="de-DE" i="1" dirty="0" err="1">
                <a:solidFill>
                  <a:srgbClr val="00B050"/>
                </a:solidFill>
              </a:rPr>
              <a:t>grose</a:t>
            </a:r>
            <a:r>
              <a:rPr lang="de-DE" altLang="de-DE" i="1" dirty="0">
                <a:solidFill>
                  <a:srgbClr val="00B050"/>
                </a:solidFill>
              </a:rPr>
              <a:t> Holz, der mittlere Grund, die Pfaffen Kiefern, der </a:t>
            </a:r>
            <a:r>
              <a:rPr lang="de-DE" altLang="de-DE" i="1" dirty="0" err="1">
                <a:solidFill>
                  <a:srgbClr val="00B050"/>
                </a:solidFill>
              </a:rPr>
              <a:t>Heydelberg</a:t>
            </a:r>
            <a:r>
              <a:rPr lang="de-DE" altLang="de-DE" i="1" dirty="0">
                <a:solidFill>
                  <a:srgbClr val="00B050"/>
                </a:solidFill>
              </a:rPr>
              <a:t>, Schaftreibe, der Galgenberg, Galgenteich, die Hermsdorf Felder</a:t>
            </a:r>
            <a:endParaRPr lang="de-DE" altLang="de-DE" dirty="0">
              <a:solidFill>
                <a:srgbClr val="00B05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510"/>
                                        </p:tgtEl>
                                        <p:attrNameLst>
                                          <p:attrName>style.visibility</p:attrName>
                                        </p:attrNameLst>
                                      </p:cBhvr>
                                      <p:to>
                                        <p:strVal val="visible"/>
                                      </p:to>
                                    </p:set>
                                    <p:animEffect transition="in" filter="fade">
                                      <p:cBhvr>
                                        <p:cTn id="7" dur="2000"/>
                                        <p:tgtEl>
                                          <p:spTgt spid="21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a:extLst>
              <a:ext uri="{FF2B5EF4-FFF2-40B4-BE49-F238E27FC236}">
                <a16:creationId xmlns:a16="http://schemas.microsoft.com/office/drawing/2014/main" id="{806316C5-7B9E-4F1E-A4BB-B3EC6579A1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484313"/>
            <a:ext cx="4878388" cy="532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1" name="Grafik 5">
            <a:extLst>
              <a:ext uri="{FF2B5EF4-FFF2-40B4-BE49-F238E27FC236}">
                <a16:creationId xmlns:a16="http://schemas.microsoft.com/office/drawing/2014/main" id="{F16D0B8F-317C-474C-9B5B-B51D1B0B72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6312"/>
          <a:stretch>
            <a:fillRect/>
          </a:stretch>
        </p:blipFill>
        <p:spPr bwMode="auto">
          <a:xfrm>
            <a:off x="2770188" y="-242888"/>
            <a:ext cx="3170237" cy="3076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66">
            <a:extLst>
              <a:ext uri="{FF2B5EF4-FFF2-40B4-BE49-F238E27FC236}">
                <a16:creationId xmlns:a16="http://schemas.microsoft.com/office/drawing/2014/main" id="{E0E280E6-F950-4D4B-9459-EC2C7AD83669}"/>
              </a:ext>
            </a:extLst>
          </p:cNvPr>
          <p:cNvSpPr txBox="1"/>
          <p:nvPr/>
        </p:nvSpPr>
        <p:spPr>
          <a:xfrm>
            <a:off x="6300788" y="4292600"/>
            <a:ext cx="2200275" cy="989013"/>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a:lstStyle/>
          <a:p>
            <a:pPr fontAlgn="auto">
              <a:spcBef>
                <a:spcPts val="0"/>
              </a:spcBef>
              <a:spcAft>
                <a:spcPts val="0"/>
              </a:spcAft>
              <a:defRPr/>
            </a:pPr>
            <a:r>
              <a:rPr lang="de-DE" sz="2000" b="1">
                <a:latin typeface="Arial"/>
                <a:ea typeface="Calibri"/>
                <a:cs typeface="Times New Roman"/>
              </a:rPr>
              <a:t>Pfaffroda,</a:t>
            </a:r>
            <a:endParaRPr lang="de-DE" sz="1200">
              <a:latin typeface="Arial"/>
              <a:ea typeface="Calibri"/>
              <a:cs typeface="Times New Roman"/>
            </a:endParaRPr>
          </a:p>
          <a:p>
            <a:pPr fontAlgn="auto">
              <a:spcBef>
                <a:spcPts val="0"/>
              </a:spcBef>
              <a:spcAft>
                <a:spcPts val="0"/>
              </a:spcAft>
              <a:defRPr/>
            </a:pPr>
            <a:r>
              <a:rPr lang="de-DE" sz="2000" b="1">
                <a:latin typeface="Arial"/>
                <a:ea typeface="Calibri"/>
                <a:cs typeface="Times New Roman"/>
              </a:rPr>
              <a:t>Breitenbach,</a:t>
            </a:r>
            <a:endParaRPr lang="de-DE" sz="1200">
              <a:latin typeface="Arial"/>
              <a:ea typeface="Calibri"/>
              <a:cs typeface="Times New Roman"/>
            </a:endParaRPr>
          </a:p>
          <a:p>
            <a:pPr fontAlgn="auto">
              <a:spcBef>
                <a:spcPts val="0"/>
              </a:spcBef>
              <a:spcAft>
                <a:spcPts val="0"/>
              </a:spcAft>
              <a:defRPr/>
            </a:pPr>
            <a:r>
              <a:rPr lang="de-DE" sz="2000" b="1">
                <a:latin typeface="Arial"/>
                <a:ea typeface="Calibri"/>
                <a:cs typeface="Times New Roman"/>
              </a:rPr>
              <a:t>1940, </a:t>
            </a:r>
            <a:r>
              <a:rPr lang="de-DE" sz="1200">
                <a:latin typeface="Arial"/>
                <a:ea typeface="Calibri"/>
                <a:cs typeface="Times New Roman"/>
              </a:rPr>
              <a:t>Messtischblatt</a:t>
            </a:r>
          </a:p>
        </p:txBody>
      </p:sp>
    </p:spTree>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386EC51-8BBF-47C4-A1CA-26BE6E3C37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632"/>
            <a:ext cx="9144000" cy="5533534"/>
          </a:xfrm>
          <a:prstGeom prst="rect">
            <a:avLst/>
          </a:prstGeom>
        </p:spPr>
      </p:pic>
      <p:sp>
        <p:nvSpPr>
          <p:cNvPr id="4" name="Textfeld 3">
            <a:extLst>
              <a:ext uri="{FF2B5EF4-FFF2-40B4-BE49-F238E27FC236}">
                <a16:creationId xmlns:a16="http://schemas.microsoft.com/office/drawing/2014/main" id="{F8DDE193-659B-46AA-B9FE-40786E394662}"/>
              </a:ext>
            </a:extLst>
          </p:cNvPr>
          <p:cNvSpPr txBox="1"/>
          <p:nvPr/>
        </p:nvSpPr>
        <p:spPr>
          <a:xfrm>
            <a:off x="5004048" y="5733256"/>
            <a:ext cx="3960440" cy="369332"/>
          </a:xfrm>
          <a:prstGeom prst="rect">
            <a:avLst/>
          </a:prstGeom>
          <a:noFill/>
        </p:spPr>
        <p:txBody>
          <a:bodyPr wrap="square" rtlCol="0">
            <a:spAutoFit/>
          </a:bodyPr>
          <a:lstStyle/>
          <a:p>
            <a:pPr algn="r"/>
            <a:r>
              <a:rPr lang="de-DE" dirty="0"/>
              <a:t>Meilenblatt 1800       Galgenberg</a:t>
            </a:r>
          </a:p>
        </p:txBody>
      </p:sp>
    </p:spTree>
    <p:extLst>
      <p:ext uri="{BB962C8B-B14F-4D97-AF65-F5344CB8AC3E}">
        <p14:creationId xmlns:p14="http://schemas.microsoft.com/office/powerpoint/2010/main" val="935742116"/>
      </p:ext>
    </p:extLst>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E5344677-75F2-45BC-8072-63EA94693D91}"/>
              </a:ext>
            </a:extLst>
          </p:cNvPr>
          <p:cNvSpPr/>
          <p:nvPr/>
        </p:nvSpPr>
        <p:spPr>
          <a:xfrm>
            <a:off x="395288" y="333375"/>
            <a:ext cx="8280400" cy="6370638"/>
          </a:xfrm>
          <a:prstGeom prst="rect">
            <a:avLst/>
          </a:prstGeom>
        </p:spPr>
        <p:txBody>
          <a:bodyPr>
            <a:spAutoFit/>
          </a:bodyPr>
          <a:lstStyle/>
          <a:p>
            <a:pPr fontAlgn="auto">
              <a:spcBef>
                <a:spcPts val="0"/>
              </a:spcBef>
              <a:spcAft>
                <a:spcPts val="0"/>
              </a:spcAft>
              <a:defRPr/>
            </a:pPr>
            <a:r>
              <a:rPr lang="de-DE" sz="2400" b="1" dirty="0">
                <a:latin typeface="+mn-lt"/>
                <a:cs typeface="+mn-cs"/>
              </a:rPr>
              <a:t>Gebrauchsanleitung:</a:t>
            </a:r>
            <a:endParaRPr lang="de-DE" sz="2400" dirty="0">
              <a:latin typeface="+mn-lt"/>
              <a:cs typeface="+mn-cs"/>
            </a:endParaRPr>
          </a:p>
          <a:p>
            <a:pPr fontAlgn="auto">
              <a:spcBef>
                <a:spcPts val="0"/>
              </a:spcBef>
              <a:spcAft>
                <a:spcPts val="0"/>
              </a:spcAft>
              <a:defRPr/>
            </a:pPr>
            <a:r>
              <a:rPr lang="de-DE" sz="2400" b="1" dirty="0">
                <a:latin typeface="+mn-lt"/>
                <a:cs typeface="+mn-cs"/>
              </a:rPr>
              <a:t>Wo und wie man im Internet die alten Karten findet, und wie man aus den Dateien brauchbare Drucke anfertigen kann</a:t>
            </a:r>
            <a:endParaRPr lang="de-DE" sz="2400" dirty="0">
              <a:latin typeface="+mn-lt"/>
              <a:cs typeface="+mn-cs"/>
            </a:endParaRPr>
          </a:p>
          <a:p>
            <a:pPr fontAlgn="auto">
              <a:spcBef>
                <a:spcPts val="0"/>
              </a:spcBef>
              <a:spcAft>
                <a:spcPts val="0"/>
              </a:spcAft>
              <a:defRPr/>
            </a:pPr>
            <a:r>
              <a:rPr lang="de-DE" sz="2400" dirty="0">
                <a:latin typeface="+mn-lt"/>
                <a:cs typeface="+mn-cs"/>
              </a:rPr>
              <a:t> </a:t>
            </a:r>
          </a:p>
          <a:p>
            <a:pPr fontAlgn="auto">
              <a:spcBef>
                <a:spcPts val="0"/>
              </a:spcBef>
              <a:spcAft>
                <a:spcPts val="0"/>
              </a:spcAft>
              <a:defRPr/>
            </a:pPr>
            <a:r>
              <a:rPr lang="de-DE" sz="2400" dirty="0">
                <a:latin typeface="+mn-lt"/>
                <a:cs typeface="+mn-cs"/>
              </a:rPr>
              <a:t> </a:t>
            </a:r>
          </a:p>
          <a:p>
            <a:pPr fontAlgn="auto">
              <a:spcBef>
                <a:spcPts val="0"/>
              </a:spcBef>
              <a:spcAft>
                <a:spcPts val="0"/>
              </a:spcAft>
              <a:defRPr/>
            </a:pPr>
            <a:r>
              <a:rPr lang="de-DE" sz="2400" b="1" dirty="0">
                <a:latin typeface="+mn-lt"/>
                <a:cs typeface="+mn-cs"/>
              </a:rPr>
              <a:t>a) Meilenblätter der Kursächsischen Landesvermessung, 1780 bis 1806 </a:t>
            </a:r>
            <a:br>
              <a:rPr lang="de-DE" sz="2400" b="1" dirty="0">
                <a:latin typeface="+mn-lt"/>
                <a:cs typeface="+mn-cs"/>
              </a:rPr>
            </a:br>
            <a:r>
              <a:rPr lang="de-DE" sz="2400" b="1" dirty="0">
                <a:latin typeface="+mn-lt"/>
                <a:cs typeface="+mn-cs"/>
              </a:rPr>
              <a:t>Maßstab 1: 12000</a:t>
            </a:r>
            <a:endParaRPr lang="de-DE" sz="2400" dirty="0">
              <a:latin typeface="+mn-lt"/>
              <a:cs typeface="+mn-cs"/>
            </a:endParaRPr>
          </a:p>
          <a:p>
            <a:pPr fontAlgn="auto">
              <a:spcBef>
                <a:spcPts val="0"/>
              </a:spcBef>
              <a:spcAft>
                <a:spcPts val="0"/>
              </a:spcAft>
              <a:defRPr/>
            </a:pPr>
            <a:r>
              <a:rPr lang="de-DE" sz="2400" dirty="0">
                <a:latin typeface="+mn-lt"/>
                <a:cs typeface="+mn-cs"/>
              </a:rPr>
              <a:t>Link: </a:t>
            </a:r>
            <a:r>
              <a:rPr lang="de-DE" sz="2400" u="sng" dirty="0">
                <a:latin typeface="+mn-lt"/>
                <a:cs typeface="+mn-cs"/>
                <a:hlinkClick r:id="rId2"/>
              </a:rPr>
              <a:t>http://www.deutschefotothek.de/cms/kartenforum-meilenblaetter-alle.xml</a:t>
            </a:r>
            <a:r>
              <a:rPr lang="de-DE" sz="2400" dirty="0">
                <a:latin typeface="+mn-lt"/>
                <a:cs typeface="+mn-cs"/>
              </a:rPr>
              <a:t> </a:t>
            </a:r>
          </a:p>
          <a:p>
            <a:pPr marL="285750" indent="-285750" fontAlgn="auto">
              <a:spcBef>
                <a:spcPts val="0"/>
              </a:spcBef>
              <a:spcAft>
                <a:spcPts val="0"/>
              </a:spcAft>
              <a:buFont typeface="Arial" panose="020B0604020202020204" pitchFamily="34" charset="0"/>
              <a:buChar char="•"/>
              <a:defRPr/>
            </a:pPr>
            <a:r>
              <a:rPr lang="de-DE" sz="2400" dirty="0">
                <a:latin typeface="+mn-lt"/>
                <a:cs typeface="+mn-cs"/>
              </a:rPr>
              <a:t>gewünschtes Exemplar auswählen;</a:t>
            </a:r>
          </a:p>
          <a:p>
            <a:pPr marL="285750" indent="-285750" fontAlgn="auto">
              <a:spcBef>
                <a:spcPts val="0"/>
              </a:spcBef>
              <a:spcAft>
                <a:spcPts val="0"/>
              </a:spcAft>
              <a:buFont typeface="Arial" panose="020B0604020202020204" pitchFamily="34" charset="0"/>
              <a:buChar char="•"/>
              <a:defRPr/>
            </a:pPr>
            <a:r>
              <a:rPr lang="de-DE" sz="2400" dirty="0">
                <a:latin typeface="+mn-lt"/>
                <a:cs typeface="+mn-cs"/>
              </a:rPr>
              <a:t>mit + oben links zoomen, gewünschtes Blatt auswählen (Vorsicht: die Segmente sind ungewöhnlich nach links gekippt);</a:t>
            </a:r>
          </a:p>
          <a:p>
            <a:pPr marL="285750" indent="-285750" fontAlgn="auto">
              <a:spcBef>
                <a:spcPts val="0"/>
              </a:spcBef>
              <a:spcAft>
                <a:spcPts val="0"/>
              </a:spcAft>
              <a:buFont typeface="Arial" panose="020B0604020202020204" pitchFamily="34" charset="0"/>
              <a:buChar char="•"/>
              <a:defRPr/>
            </a:pPr>
            <a:r>
              <a:rPr lang="de-DE" sz="2400" dirty="0">
                <a:latin typeface="+mn-lt"/>
                <a:cs typeface="+mn-cs"/>
              </a:rPr>
              <a:t>mit + und – oben links (auch mehrmals klicken) den gewünschten Ausschnitt zoomen</a:t>
            </a:r>
          </a:p>
          <a:p>
            <a:pPr fontAlgn="auto">
              <a:spcBef>
                <a:spcPts val="0"/>
              </a:spcBef>
              <a:spcAft>
                <a:spcPts val="0"/>
              </a:spcAft>
              <a:defRPr/>
            </a:pPr>
            <a:r>
              <a:rPr lang="de-DE" sz="2400" dirty="0">
                <a:latin typeface="+mn-lt"/>
                <a:cs typeface="+mn-cs"/>
              </a:rPr>
              <a:t> </a:t>
            </a:r>
          </a:p>
          <a:p>
            <a:pPr fontAlgn="auto">
              <a:spcBef>
                <a:spcPts val="0"/>
              </a:spcBef>
              <a:spcAft>
                <a:spcPts val="0"/>
              </a:spcAft>
              <a:defRPr/>
            </a:pPr>
            <a:r>
              <a:rPr lang="de-DE" sz="2400" dirty="0">
                <a:latin typeface="+mn-lt"/>
                <a:cs typeface="+mn-cs"/>
              </a:rPr>
              <a:t>…</a:t>
            </a:r>
          </a:p>
        </p:txBody>
      </p:sp>
    </p:spTree>
  </p:cSld>
  <p:clrMapOvr>
    <a:masterClrMapping/>
  </p:clrMapOvr>
  <mc:AlternateContent xmlns:mc="http://schemas.openxmlformats.org/markup-compatibility/2006" xmlns:p14="http://schemas.microsoft.com/office/powerpoint/2010/main">
    <mc:Choice Requires="p14">
      <p:transition spd="slow" p14:dur="2000">
        <p:diamond/>
      </p:transition>
    </mc:Choice>
    <mc:Fallback xmlns="">
      <p:transition spd="slow">
        <p:diamond/>
      </p:transition>
    </mc:Fallback>
  </mc:AlternateContent>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686</Words>
  <Application>Microsoft Office PowerPoint</Application>
  <PresentationFormat>Bildschirmpräsentation (4:3)</PresentationFormat>
  <Paragraphs>121</Paragraphs>
  <Slides>25</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25</vt:i4>
      </vt:variant>
    </vt:vector>
  </HeadingPairs>
  <TitlesOfParts>
    <vt:vector size="28" baseType="lpstr">
      <vt:lpstr>Arial</vt:lpstr>
      <vt:lpstr>Calibri</vt:lpstr>
      <vt:lpstr>Larissa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Joachim Krause</dc:creator>
  <cp:lastModifiedBy>Joachim Krause</cp:lastModifiedBy>
  <cp:revision>28</cp:revision>
  <dcterms:created xsi:type="dcterms:W3CDTF">2020-02-06T14:00:53Z</dcterms:created>
  <dcterms:modified xsi:type="dcterms:W3CDTF">2020-03-11T16:33:53Z</dcterms:modified>
</cp:coreProperties>
</file>